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p:scale>
          <a:sx n="73" d="100"/>
          <a:sy n="73" d="100"/>
        </p:scale>
        <p:origin x="127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19-Sep-22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19-Sep-22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ngsmato/IBM-Applied-Data-Science-Capstone/blob/master/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ngsmato/IBM-Applied-Data-Science-Capstone/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ngsmato/IBM-Applied-Data-Science-Capston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angsmato/IBM-Applied-Data-Science-Capstone/blob/master/Interactive%20Visual%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angsmato/IBM-Applied-Data-Science-Capstone/blob/master/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angsmato/IBM-Applied-Data-Science-Capstone/blob/master/SpaceX_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mangsmato/IBM-Applied-Data-Science-Capstone/blob/master/Data%20Collection%20API.ipynb" TargetMode="External"/><Relationship Id="rId3" Type="http://schemas.openxmlformats.org/officeDocument/2006/relationships/hyperlink" Target="https://api.spacexdata.com/v4/rockets/" TargetMode="External"/><Relationship Id="rId7"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cores/" TargetMode="External"/><Relationship Id="rId5" Type="http://schemas.openxmlformats.org/officeDocument/2006/relationships/hyperlink" Target="https://api.spacexdata.com/v4/payloads/" TargetMode="External"/><Relationship Id="rId4" Type="http://schemas.openxmlformats.org/officeDocument/2006/relationships/hyperlink" Target="https://api.spacexdata.com/v4/launchpad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github.com/mangsmato/IBM-Applied-Data-Science-Capstone/blob/master/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Mang’oli</a:t>
            </a:r>
            <a:r>
              <a:rPr lang="en-US" dirty="0">
                <a:solidFill>
                  <a:schemeClr val="bg2"/>
                </a:solidFill>
                <a:latin typeface="Abadi"/>
                <a:ea typeface="SF Pro" pitchFamily="2" charset="0"/>
                <a:cs typeface="SF Pro" pitchFamily="2" charset="0"/>
              </a:rPr>
              <a:t> Martin</a:t>
            </a:r>
          </a:p>
          <a:p>
            <a:r>
              <a:rPr lang="en-US" dirty="0">
                <a:solidFill>
                  <a:schemeClr val="bg2"/>
                </a:solidFill>
                <a:latin typeface="Abadi" panose="020B0604020104020204" pitchFamily="34" charset="0"/>
                <a:ea typeface="SF Pro" pitchFamily="2" charset="0"/>
                <a:cs typeface="SF Pro" pitchFamily="2" charset="0"/>
              </a:rPr>
              <a:t>19 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01879" cy="4351338"/>
          </a:xfrm>
          <a:prstGeom prst="rect">
            <a:avLst/>
          </a:prstGeom>
        </p:spPr>
        <p:txBody>
          <a:bodyPr/>
          <a:lstStyle/>
          <a:p>
            <a:r>
              <a:rPr lang="en-US" sz="2200" dirty="0">
                <a:solidFill>
                  <a:schemeClr val="accent3">
                    <a:lumMod val="25000"/>
                  </a:schemeClr>
                </a:solidFill>
                <a:latin typeface="Abadi" panose="020B0604020104020204" pitchFamily="34" charset="0"/>
              </a:rPr>
              <a:t>Once we got the data from the SpaceX API calls we filtered it to contain only Falcon 9 launches.</a:t>
            </a:r>
          </a:p>
          <a:p>
            <a:r>
              <a:rPr lang="en-US" sz="2200" dirty="0">
                <a:solidFill>
                  <a:schemeClr val="accent3">
                    <a:lumMod val="25000"/>
                  </a:schemeClr>
                </a:solidFill>
                <a:latin typeface="Abadi" panose="020B0604020104020204" pitchFamily="34" charset="0"/>
              </a:rPr>
              <a:t>We left the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column to retain missing values to represent when landing pads were not used.</a:t>
            </a:r>
          </a:p>
          <a:p>
            <a:r>
              <a:rPr lang="en-US" sz="2200" dirty="0">
                <a:solidFill>
                  <a:schemeClr val="accent3">
                    <a:lumMod val="25000"/>
                  </a:schemeClr>
                </a:solidFill>
                <a:latin typeface="Abadi" panose="020B0604020104020204" pitchFamily="34" charset="0"/>
              </a:rPr>
              <a:t>We replaced missing values on the payload data with the average payload mass.</a:t>
            </a:r>
          </a:p>
          <a:p>
            <a:pPr>
              <a:lnSpc>
                <a:spcPct val="100000"/>
              </a:lnSpc>
              <a:spcBef>
                <a:spcPts val="1400"/>
              </a:spcBef>
            </a:pPr>
            <a:r>
              <a:rPr lang="en-US" sz="2400" dirty="0">
                <a:solidFill>
                  <a:schemeClr val="accent3">
                    <a:lumMod val="25000"/>
                  </a:schemeClr>
                </a:solidFill>
                <a:latin typeface="Abadi" panose="020B0604020104020204" pitchFamily="34" charset="0"/>
              </a:rPr>
              <a:t>The GitHub URL of the data wrangling on SpaceX API calls notebook (</a:t>
            </a:r>
            <a:r>
              <a:rPr lang="en-US" sz="2400" dirty="0">
                <a:solidFill>
                  <a:schemeClr val="accent3">
                    <a:lumMod val="25000"/>
                  </a:schemeClr>
                </a:solidFill>
                <a:latin typeface="Abadi" panose="020B0604020104020204" pitchFamily="34" charset="0"/>
                <a:hlinkClick r:id="rId3"/>
              </a:rPr>
              <a:t>https://github.com/mangsmato/IBM-Applied-Data-Science-Capstone/blob/master/Data%20Collection%20API.ipynb</a:t>
            </a:r>
            <a:r>
              <a:rPr lang="en-US" sz="24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11274845"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Using a scatter plot we noted that as the flight number increases, the first stage is more likely to land successfully.</a:t>
            </a:r>
          </a:p>
          <a:p>
            <a:pPr>
              <a:lnSpc>
                <a:spcPct val="100000"/>
              </a:lnSpc>
              <a:spcBef>
                <a:spcPts val="1400"/>
              </a:spcBef>
            </a:pPr>
            <a:r>
              <a:rPr lang="en-US" sz="2000" dirty="0">
                <a:solidFill>
                  <a:schemeClr val="accent3">
                    <a:lumMod val="25000"/>
                  </a:schemeClr>
                </a:solidFill>
                <a:latin typeface="Abadi" panose="020B0604020104020204" pitchFamily="34" charset="0"/>
              </a:rPr>
              <a:t>The more massive the payload, the less likely the first stage will return.</a:t>
            </a:r>
          </a:p>
          <a:p>
            <a:pPr>
              <a:lnSpc>
                <a:spcPct val="100000"/>
              </a:lnSpc>
              <a:spcBef>
                <a:spcPts val="1400"/>
              </a:spcBef>
            </a:pPr>
            <a:r>
              <a:rPr lang="en-US" sz="2000" dirty="0">
                <a:solidFill>
                  <a:schemeClr val="accent3">
                    <a:lumMod val="25000"/>
                  </a:schemeClr>
                </a:solidFill>
                <a:latin typeface="Abadi" panose="020B0604020104020204" pitchFamily="34" charset="0"/>
              </a:rPr>
              <a:t>It also showed VAFB SLC 4E launch site had the best success rate with a few flights. The success rate at CCAFS LC-40 launch site is low compared to the other two launch sites (KSC LC-39A and VAFB SLC 4E) hence there's need to increase the number of lights for the launch to be successful.</a:t>
            </a:r>
          </a:p>
          <a:p>
            <a:pPr>
              <a:lnSpc>
                <a:spcPct val="100000"/>
              </a:lnSpc>
              <a:spcBef>
                <a:spcPts val="1400"/>
              </a:spcBef>
            </a:pPr>
            <a:r>
              <a:rPr lang="en-US" sz="2000" dirty="0">
                <a:solidFill>
                  <a:schemeClr val="accent3">
                    <a:lumMod val="25000"/>
                  </a:schemeClr>
                </a:solidFill>
                <a:latin typeface="Abadi" panose="020B0604020104020204" pitchFamily="34" charset="0"/>
              </a:rPr>
              <a:t>With heavy payloads the successful landing or positive landing rate are more for </a:t>
            </a:r>
            <a:r>
              <a:rPr lang="en-US" sz="2000" dirty="0" err="1">
                <a:solidFill>
                  <a:schemeClr val="accent3">
                    <a:lumMod val="25000"/>
                  </a:schemeClr>
                </a:solidFill>
                <a:latin typeface="Abadi" panose="020B0604020104020204" pitchFamily="34" charset="0"/>
              </a:rPr>
              <a:t>Polar,LEO</a:t>
            </a:r>
            <a:r>
              <a:rPr lang="en-US" sz="2000" dirty="0">
                <a:solidFill>
                  <a:schemeClr val="accent3">
                    <a:lumMod val="25000"/>
                  </a:schemeClr>
                </a:solidFill>
                <a:latin typeface="Abadi" panose="020B0604020104020204" pitchFamily="34" charset="0"/>
              </a:rPr>
              <a:t> and ISS orbits. </a:t>
            </a:r>
          </a:p>
          <a:p>
            <a:pPr>
              <a:lnSpc>
                <a:spcPct val="100000"/>
              </a:lnSpc>
              <a:spcBef>
                <a:spcPts val="1400"/>
              </a:spcBef>
            </a:pPr>
            <a:r>
              <a:rPr lang="en-US" sz="2000" dirty="0">
                <a:solidFill>
                  <a:schemeClr val="accent3">
                    <a:lumMod val="25000"/>
                  </a:schemeClr>
                </a:solidFill>
                <a:latin typeface="Abadi" panose="020B0604020104020204" pitchFamily="34" charset="0"/>
              </a:rPr>
              <a:t>A bar chart enabled us to know that ES-L1, GEO, HEO, and SSO orbits had high success rates.</a:t>
            </a:r>
          </a:p>
          <a:p>
            <a:pPr>
              <a:lnSpc>
                <a:spcPct val="100000"/>
              </a:lnSpc>
              <a:spcBef>
                <a:spcPts val="1400"/>
              </a:spcBef>
            </a:pPr>
            <a:r>
              <a:rPr lang="en-US" sz="2000" dirty="0">
                <a:solidFill>
                  <a:schemeClr val="accent3">
                    <a:lumMod val="25000"/>
                  </a:schemeClr>
                </a:solidFill>
                <a:latin typeface="Abadi" panose="020B0604020104020204" pitchFamily="34" charset="0"/>
              </a:rPr>
              <a:t>A line graph showed an increase in the success rate since 2013 till 2020</a:t>
            </a:r>
          </a:p>
          <a:p>
            <a:pPr>
              <a:lnSpc>
                <a:spcPct val="100000"/>
              </a:lnSpc>
              <a:spcBef>
                <a:spcPts val="1400"/>
              </a:spcBef>
            </a:pPr>
            <a:r>
              <a:rPr lang="en-US" sz="2000" dirty="0">
                <a:solidFill>
                  <a:schemeClr val="accent3">
                    <a:lumMod val="25000"/>
                  </a:schemeClr>
                </a:solidFill>
                <a:latin typeface="Abadi" panose="020B0604020104020204" pitchFamily="34" charset="0"/>
              </a:rPr>
              <a:t>The GitHub URL of the </a:t>
            </a:r>
            <a:r>
              <a:rPr lang="en-US" sz="2000" dirty="0" err="1">
                <a:solidFill>
                  <a:schemeClr val="accent3">
                    <a:lumMod val="25000"/>
                  </a:schemeClr>
                </a:solidFill>
                <a:latin typeface="Abadi" panose="020B0604020104020204" pitchFamily="34" charset="0"/>
              </a:rPr>
              <a:t>ompleted</a:t>
            </a:r>
            <a:r>
              <a:rPr lang="en-US" sz="2000" dirty="0">
                <a:solidFill>
                  <a:schemeClr val="accent3">
                    <a:lumMod val="25000"/>
                  </a:schemeClr>
                </a:solidFill>
                <a:latin typeface="Abadi" panose="020B0604020104020204" pitchFamily="34" charset="0"/>
              </a:rPr>
              <a:t> EDA with data visualization notebook (</a:t>
            </a:r>
            <a:r>
              <a:rPr lang="en-US" sz="2000" dirty="0">
                <a:solidFill>
                  <a:schemeClr val="accent3">
                    <a:lumMod val="25000"/>
                  </a:schemeClr>
                </a:solidFill>
                <a:latin typeface="Abadi" panose="020B0604020104020204" pitchFamily="34" charset="0"/>
                <a:hlinkClick r:id="rId3"/>
              </a:rPr>
              <a:t>https://github.com/mangsmato/IBM-Applied-Data-Science-Capstone/blob/master/EDA%20with%20Data%20Visualization.ipynb</a:t>
            </a:r>
            <a:r>
              <a:rPr lang="en-US" sz="2000" dirty="0">
                <a:solidFill>
                  <a:schemeClr val="accent3">
                    <a:lumMod val="25000"/>
                  </a:schemeClr>
                </a:solidFill>
                <a:latin typeface="Abadi" panose="020B0604020104020204" pitchFamily="34" charset="0"/>
              </a:rPr>
              <a:t>)</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08690"/>
            <a:ext cx="11274845" cy="5110659"/>
          </a:xfrm>
          <a:prstGeom prst="rect">
            <a:avLst/>
          </a:prstGeom>
        </p:spPr>
        <p:txBody>
          <a:bodyPr lIns="91440" tIns="45720" rIns="91440" bIns="45720" anchor="t"/>
          <a:lstStyle/>
          <a:p>
            <a:pPr>
              <a:lnSpc>
                <a:spcPct val="100000"/>
              </a:lnSpc>
              <a:spcBef>
                <a:spcPts val="1400"/>
              </a:spcBef>
            </a:pPr>
            <a:r>
              <a:rPr lang="en-US" sz="1100" dirty="0">
                <a:solidFill>
                  <a:schemeClr val="accent2"/>
                </a:solidFill>
                <a:latin typeface="Abadi"/>
              </a:rPr>
              <a:t>select * from cnm23816.spacexdataset </a:t>
            </a:r>
            <a:r>
              <a:rPr lang="en-US" sz="1100" dirty="0">
                <a:solidFill>
                  <a:schemeClr val="accent3">
                    <a:lumMod val="25000"/>
                  </a:schemeClr>
                </a:solidFill>
                <a:latin typeface="Abadi"/>
              </a:rPr>
              <a:t>to extract the entire dataset</a:t>
            </a:r>
          </a:p>
          <a:p>
            <a:pPr>
              <a:lnSpc>
                <a:spcPct val="100000"/>
              </a:lnSpc>
              <a:spcBef>
                <a:spcPts val="1400"/>
              </a:spcBef>
            </a:pPr>
            <a:r>
              <a:rPr lang="en-US" sz="1100" dirty="0">
                <a:solidFill>
                  <a:schemeClr val="accent2"/>
                </a:solidFill>
                <a:latin typeface="Abadi"/>
              </a:rPr>
              <a:t>select distinct </a:t>
            </a:r>
            <a:r>
              <a:rPr lang="en-US" sz="1100" dirty="0" err="1">
                <a:solidFill>
                  <a:schemeClr val="accent2"/>
                </a:solidFill>
                <a:latin typeface="Abadi"/>
              </a:rPr>
              <a:t>launch_site</a:t>
            </a:r>
            <a:r>
              <a:rPr lang="en-US" sz="1100" dirty="0">
                <a:solidFill>
                  <a:schemeClr val="accent2"/>
                </a:solidFill>
                <a:latin typeface="Abadi"/>
              </a:rPr>
              <a:t> from cnm23816.spacexdataset </a:t>
            </a:r>
            <a:r>
              <a:rPr lang="en-US" sz="1100" dirty="0">
                <a:solidFill>
                  <a:schemeClr val="accent3">
                    <a:lumMod val="25000"/>
                  </a:schemeClr>
                </a:solidFill>
                <a:latin typeface="Abadi"/>
              </a:rPr>
              <a:t>to display the names of the unique launch sites in the space mission.</a:t>
            </a:r>
          </a:p>
          <a:p>
            <a:pPr>
              <a:lnSpc>
                <a:spcPct val="100000"/>
              </a:lnSpc>
              <a:spcBef>
                <a:spcPts val="1400"/>
              </a:spcBef>
            </a:pPr>
            <a:r>
              <a:rPr lang="en-US" sz="1100" dirty="0">
                <a:solidFill>
                  <a:schemeClr val="accent2"/>
                </a:solidFill>
                <a:latin typeface="Abadi"/>
              </a:rPr>
              <a:t>select * from cnm23816.spacexdataset where upper(</a:t>
            </a:r>
            <a:r>
              <a:rPr lang="en-US" sz="1100" dirty="0" err="1">
                <a:solidFill>
                  <a:schemeClr val="accent2"/>
                </a:solidFill>
                <a:latin typeface="Abadi"/>
              </a:rPr>
              <a:t>launch_site</a:t>
            </a:r>
            <a:r>
              <a:rPr lang="en-US" sz="1100" dirty="0">
                <a:solidFill>
                  <a:schemeClr val="accent2"/>
                </a:solidFill>
                <a:latin typeface="Abadi"/>
              </a:rPr>
              <a:t>) like 'CCA%’ LIMIT 5 </a:t>
            </a:r>
            <a:r>
              <a:rPr lang="en-US" sz="1100" dirty="0">
                <a:solidFill>
                  <a:schemeClr val="accent3">
                    <a:lumMod val="25000"/>
                  </a:schemeClr>
                </a:solidFill>
                <a:latin typeface="Abadi"/>
              </a:rPr>
              <a:t>to display 5 records where launch sites begin with the string 'CCA’.</a:t>
            </a:r>
          </a:p>
          <a:p>
            <a:pPr>
              <a:lnSpc>
                <a:spcPct val="100000"/>
              </a:lnSpc>
              <a:spcBef>
                <a:spcPts val="1400"/>
              </a:spcBef>
            </a:pPr>
            <a:r>
              <a:rPr lang="en-US" sz="1100" dirty="0">
                <a:solidFill>
                  <a:schemeClr val="accent2"/>
                </a:solidFill>
                <a:latin typeface="Abadi"/>
              </a:rPr>
              <a:t>select SUM(</a:t>
            </a:r>
            <a:r>
              <a:rPr lang="en-US" sz="1100" dirty="0" err="1">
                <a:solidFill>
                  <a:schemeClr val="accent2"/>
                </a:solidFill>
                <a:latin typeface="Abadi"/>
              </a:rPr>
              <a:t>payload_mass__kg</a:t>
            </a:r>
            <a:r>
              <a:rPr lang="en-US" sz="1100" dirty="0">
                <a:solidFill>
                  <a:schemeClr val="accent2"/>
                </a:solidFill>
                <a:latin typeface="Abadi"/>
              </a:rPr>
              <a:t>_) </a:t>
            </a:r>
            <a:r>
              <a:rPr lang="en-US" sz="1100" dirty="0" err="1">
                <a:solidFill>
                  <a:schemeClr val="accent2"/>
                </a:solidFill>
                <a:latin typeface="Abadi"/>
              </a:rPr>
              <a:t>total_payload_mass</a:t>
            </a:r>
            <a:r>
              <a:rPr lang="en-US" sz="1100" dirty="0">
                <a:solidFill>
                  <a:schemeClr val="accent2"/>
                </a:solidFill>
                <a:latin typeface="Abadi"/>
              </a:rPr>
              <a:t> from cnm23816.spacexdataset WHERE UPPER(customer) = 'NASA (CRS)’ </a:t>
            </a:r>
            <a:r>
              <a:rPr lang="en-US" sz="1100" dirty="0">
                <a:solidFill>
                  <a:schemeClr val="accent3">
                    <a:lumMod val="25000"/>
                  </a:schemeClr>
                </a:solidFill>
                <a:latin typeface="Abadi"/>
              </a:rPr>
              <a:t>to display the total payload mass carried by boosters launched by NASA (CRS).</a:t>
            </a:r>
          </a:p>
          <a:p>
            <a:pPr>
              <a:lnSpc>
                <a:spcPct val="100000"/>
              </a:lnSpc>
              <a:spcBef>
                <a:spcPts val="1400"/>
              </a:spcBef>
            </a:pPr>
            <a:r>
              <a:rPr lang="en-US" sz="1100" dirty="0">
                <a:solidFill>
                  <a:schemeClr val="accent2"/>
                </a:solidFill>
                <a:latin typeface="Abadi"/>
              </a:rPr>
              <a:t>select AVG(</a:t>
            </a:r>
            <a:r>
              <a:rPr lang="en-US" sz="1100" dirty="0" err="1">
                <a:solidFill>
                  <a:schemeClr val="accent2"/>
                </a:solidFill>
                <a:latin typeface="Abadi"/>
              </a:rPr>
              <a:t>payload_mass__kg</a:t>
            </a:r>
            <a:r>
              <a:rPr lang="en-US" sz="1100" dirty="0">
                <a:solidFill>
                  <a:schemeClr val="accent2"/>
                </a:solidFill>
                <a:latin typeface="Abadi"/>
              </a:rPr>
              <a:t>_) </a:t>
            </a:r>
            <a:r>
              <a:rPr lang="en-US" sz="1100" dirty="0" err="1">
                <a:solidFill>
                  <a:schemeClr val="accent2"/>
                </a:solidFill>
                <a:latin typeface="Abadi"/>
              </a:rPr>
              <a:t>average_payload_mass</a:t>
            </a:r>
            <a:r>
              <a:rPr lang="en-US" sz="1100" dirty="0">
                <a:solidFill>
                  <a:schemeClr val="accent2"/>
                </a:solidFill>
                <a:latin typeface="Abadi"/>
              </a:rPr>
              <a:t> from cnm23816.spacexdataset where upper(</a:t>
            </a:r>
            <a:r>
              <a:rPr lang="en-US" sz="1100" dirty="0" err="1">
                <a:solidFill>
                  <a:schemeClr val="accent2"/>
                </a:solidFill>
                <a:latin typeface="Abadi"/>
              </a:rPr>
              <a:t>booster_version</a:t>
            </a:r>
            <a:r>
              <a:rPr lang="en-US" sz="1100" dirty="0">
                <a:solidFill>
                  <a:schemeClr val="accent2"/>
                </a:solidFill>
                <a:latin typeface="Abadi"/>
              </a:rPr>
              <a:t>) like 'F9 V1.1’ </a:t>
            </a:r>
            <a:r>
              <a:rPr lang="en-US" sz="1100" dirty="0">
                <a:solidFill>
                  <a:schemeClr val="accent3">
                    <a:lumMod val="25000"/>
                  </a:schemeClr>
                </a:solidFill>
                <a:latin typeface="Abadi"/>
              </a:rPr>
              <a:t>to display average payload mass carried by booster version F9 v1.1.</a:t>
            </a:r>
          </a:p>
          <a:p>
            <a:pPr>
              <a:lnSpc>
                <a:spcPct val="100000"/>
              </a:lnSpc>
              <a:spcBef>
                <a:spcPts val="1400"/>
              </a:spcBef>
            </a:pPr>
            <a:r>
              <a:rPr lang="en-US" sz="1100" dirty="0">
                <a:solidFill>
                  <a:schemeClr val="accent2"/>
                </a:solidFill>
                <a:latin typeface="Abadi"/>
              </a:rPr>
              <a:t>select MIN(DATE) MIN_DATE from cnm23816.spacexdataset where </a:t>
            </a:r>
            <a:r>
              <a:rPr lang="en-US" sz="1100" dirty="0" err="1">
                <a:solidFill>
                  <a:schemeClr val="accent2"/>
                </a:solidFill>
                <a:latin typeface="Abadi"/>
              </a:rPr>
              <a:t>landing__outcome</a:t>
            </a:r>
            <a:r>
              <a:rPr lang="en-US" sz="1100" dirty="0">
                <a:solidFill>
                  <a:schemeClr val="accent2"/>
                </a:solidFill>
                <a:latin typeface="Abadi"/>
              </a:rPr>
              <a:t> = 'Success (ground pad)’ </a:t>
            </a:r>
            <a:r>
              <a:rPr lang="en-US" sz="1100" dirty="0">
                <a:solidFill>
                  <a:schemeClr val="accent3">
                    <a:lumMod val="25000"/>
                  </a:schemeClr>
                </a:solidFill>
                <a:latin typeface="Abadi"/>
              </a:rPr>
              <a:t>to List the date when the first successful landing outcome in ground pad was achieved.</a:t>
            </a:r>
          </a:p>
          <a:p>
            <a:pPr>
              <a:lnSpc>
                <a:spcPct val="100000"/>
              </a:lnSpc>
              <a:spcBef>
                <a:spcPts val="1400"/>
              </a:spcBef>
            </a:pPr>
            <a:r>
              <a:rPr lang="en-US" sz="1100" dirty="0">
                <a:solidFill>
                  <a:schemeClr val="accent2"/>
                </a:solidFill>
                <a:latin typeface="Abadi"/>
              </a:rPr>
              <a:t>select DISTINCT </a:t>
            </a:r>
            <a:r>
              <a:rPr lang="en-US" sz="1100" dirty="0" err="1">
                <a:solidFill>
                  <a:schemeClr val="accent2"/>
                </a:solidFill>
                <a:latin typeface="Abadi"/>
              </a:rPr>
              <a:t>booster_version</a:t>
            </a:r>
            <a:r>
              <a:rPr lang="en-US" sz="1100" dirty="0">
                <a:solidFill>
                  <a:schemeClr val="accent2"/>
                </a:solidFill>
                <a:latin typeface="Abadi"/>
              </a:rPr>
              <a:t> from cnm23816.spacexdataset where </a:t>
            </a:r>
            <a:r>
              <a:rPr lang="en-US" sz="1100" dirty="0" err="1">
                <a:solidFill>
                  <a:schemeClr val="accent2"/>
                </a:solidFill>
                <a:latin typeface="Abadi"/>
              </a:rPr>
              <a:t>landing__outcome</a:t>
            </a:r>
            <a:r>
              <a:rPr lang="en-US" sz="1100" dirty="0">
                <a:solidFill>
                  <a:schemeClr val="accent2"/>
                </a:solidFill>
                <a:latin typeface="Abadi"/>
              </a:rPr>
              <a:t> = 'Success (drone ship)’ AND </a:t>
            </a:r>
            <a:r>
              <a:rPr lang="en-US" sz="1100" dirty="0" err="1">
                <a:solidFill>
                  <a:schemeClr val="accent2"/>
                </a:solidFill>
                <a:latin typeface="Abadi"/>
              </a:rPr>
              <a:t>payload_mass__kg</a:t>
            </a:r>
            <a:r>
              <a:rPr lang="en-US" sz="1100" dirty="0">
                <a:solidFill>
                  <a:schemeClr val="accent2"/>
                </a:solidFill>
                <a:latin typeface="Abadi"/>
              </a:rPr>
              <a:t>_ &gt; 4000 AND </a:t>
            </a:r>
            <a:r>
              <a:rPr lang="en-US" sz="1100" dirty="0" err="1">
                <a:solidFill>
                  <a:schemeClr val="accent2"/>
                </a:solidFill>
                <a:latin typeface="Abadi"/>
              </a:rPr>
              <a:t>payload_mass__kg</a:t>
            </a:r>
            <a:r>
              <a:rPr lang="en-US" sz="1100" dirty="0">
                <a:solidFill>
                  <a:schemeClr val="accent2"/>
                </a:solidFill>
                <a:latin typeface="Abadi"/>
              </a:rPr>
              <a:t>_ &lt; 6000 </a:t>
            </a:r>
            <a:r>
              <a:rPr lang="en-US" sz="1100" dirty="0">
                <a:solidFill>
                  <a:schemeClr val="accent3">
                    <a:lumMod val="25000"/>
                  </a:schemeClr>
                </a:solidFill>
                <a:latin typeface="Abadi"/>
              </a:rPr>
              <a:t>to List the names of the boosters which have success in drone ship and have payload mass greater than 4000 but less than 6000</a:t>
            </a:r>
          </a:p>
          <a:p>
            <a:pPr>
              <a:lnSpc>
                <a:spcPct val="100000"/>
              </a:lnSpc>
              <a:spcBef>
                <a:spcPts val="1400"/>
              </a:spcBef>
            </a:pPr>
            <a:r>
              <a:rPr lang="en-US" sz="1100" dirty="0">
                <a:solidFill>
                  <a:schemeClr val="accent2"/>
                </a:solidFill>
                <a:latin typeface="Abadi"/>
              </a:rPr>
              <a:t>select </a:t>
            </a:r>
            <a:r>
              <a:rPr lang="en-US" sz="1100" dirty="0" err="1">
                <a:solidFill>
                  <a:schemeClr val="accent2"/>
                </a:solidFill>
                <a:latin typeface="Abadi"/>
              </a:rPr>
              <a:t>mission_outcome</a:t>
            </a:r>
            <a:r>
              <a:rPr lang="en-US" sz="1100" dirty="0">
                <a:solidFill>
                  <a:schemeClr val="accent2"/>
                </a:solidFill>
                <a:latin typeface="Abadi"/>
              </a:rPr>
              <a:t>, COUNT(*) outcomes from cnm23816.spacexdataset GROUP BY </a:t>
            </a:r>
            <a:r>
              <a:rPr lang="en-US" sz="1100" dirty="0" err="1">
                <a:solidFill>
                  <a:schemeClr val="accent2"/>
                </a:solidFill>
                <a:latin typeface="Abadi"/>
              </a:rPr>
              <a:t>mission_outcome</a:t>
            </a:r>
            <a:r>
              <a:rPr lang="en-US" sz="1100" dirty="0">
                <a:solidFill>
                  <a:schemeClr val="accent2"/>
                </a:solidFill>
                <a:latin typeface="Abadi"/>
              </a:rPr>
              <a:t> </a:t>
            </a:r>
            <a:r>
              <a:rPr lang="en-US" sz="1100" dirty="0">
                <a:solidFill>
                  <a:schemeClr val="accent3">
                    <a:lumMod val="25000"/>
                  </a:schemeClr>
                </a:solidFill>
                <a:latin typeface="Abadi"/>
              </a:rPr>
              <a:t> to list the total number of successful and failure mission outcomes</a:t>
            </a:r>
          </a:p>
          <a:p>
            <a:pPr>
              <a:lnSpc>
                <a:spcPct val="100000"/>
              </a:lnSpc>
              <a:spcBef>
                <a:spcPts val="1400"/>
              </a:spcBef>
            </a:pPr>
            <a:r>
              <a:rPr lang="en-US" sz="1100" dirty="0">
                <a:solidFill>
                  <a:schemeClr val="accent2"/>
                </a:solidFill>
                <a:latin typeface="Abadi"/>
              </a:rPr>
              <a:t>select DISTINCT </a:t>
            </a:r>
            <a:r>
              <a:rPr lang="en-US" sz="1100" dirty="0" err="1">
                <a:solidFill>
                  <a:schemeClr val="accent2"/>
                </a:solidFill>
                <a:latin typeface="Abadi"/>
              </a:rPr>
              <a:t>booster_version</a:t>
            </a:r>
            <a:r>
              <a:rPr lang="en-US" sz="1100" dirty="0">
                <a:solidFill>
                  <a:schemeClr val="accent2"/>
                </a:solidFill>
                <a:latin typeface="Abadi"/>
              </a:rPr>
              <a:t>, </a:t>
            </a:r>
            <a:r>
              <a:rPr lang="en-US" sz="1100" dirty="0" err="1">
                <a:solidFill>
                  <a:schemeClr val="accent2"/>
                </a:solidFill>
                <a:latin typeface="Abadi"/>
              </a:rPr>
              <a:t>payload_mass__kg</a:t>
            </a:r>
            <a:r>
              <a:rPr lang="en-US" sz="1100" dirty="0">
                <a:solidFill>
                  <a:schemeClr val="accent2"/>
                </a:solidFill>
                <a:latin typeface="Abadi"/>
              </a:rPr>
              <a:t>_ from cnm23816.spacexdataset where </a:t>
            </a:r>
            <a:r>
              <a:rPr lang="en-US" sz="1100" dirty="0" err="1">
                <a:solidFill>
                  <a:schemeClr val="accent2"/>
                </a:solidFill>
                <a:latin typeface="Abadi"/>
              </a:rPr>
              <a:t>payload_mass__kg</a:t>
            </a:r>
            <a:r>
              <a:rPr lang="en-US" sz="1100" dirty="0">
                <a:solidFill>
                  <a:schemeClr val="accent2"/>
                </a:solidFill>
                <a:latin typeface="Abadi"/>
              </a:rPr>
              <a:t>_ = (select MAX(</a:t>
            </a:r>
            <a:r>
              <a:rPr lang="en-US" sz="1100" dirty="0" err="1">
                <a:solidFill>
                  <a:schemeClr val="accent2"/>
                </a:solidFill>
                <a:latin typeface="Abadi"/>
              </a:rPr>
              <a:t>payload_mass__kg</a:t>
            </a:r>
            <a:r>
              <a:rPr lang="en-US" sz="1100" dirty="0">
                <a:solidFill>
                  <a:schemeClr val="accent2"/>
                </a:solidFill>
                <a:latin typeface="Abadi"/>
              </a:rPr>
              <a:t>_) from cnm23816.spacexdataset) to </a:t>
            </a:r>
            <a:r>
              <a:rPr lang="en-US" sz="1100" dirty="0">
                <a:solidFill>
                  <a:schemeClr val="accent3">
                    <a:lumMod val="25000"/>
                  </a:schemeClr>
                </a:solidFill>
                <a:latin typeface="Abadi"/>
              </a:rPr>
              <a:t>List the names of the </a:t>
            </a:r>
            <a:r>
              <a:rPr lang="en-US" sz="1100" dirty="0" err="1">
                <a:solidFill>
                  <a:schemeClr val="accent3">
                    <a:lumMod val="25000"/>
                  </a:schemeClr>
                </a:solidFill>
                <a:latin typeface="Abadi"/>
              </a:rPr>
              <a:t>booster_versions</a:t>
            </a:r>
            <a:r>
              <a:rPr lang="en-US" sz="1100" dirty="0">
                <a:solidFill>
                  <a:schemeClr val="accent3">
                    <a:lumMod val="25000"/>
                  </a:schemeClr>
                </a:solidFill>
                <a:latin typeface="Abadi"/>
              </a:rPr>
              <a:t> which have carried the maximum payload mass.</a:t>
            </a:r>
          </a:p>
          <a:p>
            <a:pPr>
              <a:lnSpc>
                <a:spcPct val="100000"/>
              </a:lnSpc>
              <a:spcBef>
                <a:spcPts val="1400"/>
              </a:spcBef>
            </a:pPr>
            <a:r>
              <a:rPr lang="en-US" sz="1100" dirty="0">
                <a:solidFill>
                  <a:schemeClr val="accent2"/>
                </a:solidFill>
                <a:latin typeface="Abadi"/>
              </a:rPr>
              <a:t>select DATE, </a:t>
            </a:r>
            <a:r>
              <a:rPr lang="en-US" sz="1100" dirty="0" err="1">
                <a:solidFill>
                  <a:schemeClr val="accent2"/>
                </a:solidFill>
                <a:latin typeface="Abadi"/>
              </a:rPr>
              <a:t>landing__outcome</a:t>
            </a:r>
            <a:r>
              <a:rPr lang="en-US" sz="1100" dirty="0">
                <a:solidFill>
                  <a:schemeClr val="accent2"/>
                </a:solidFill>
                <a:latin typeface="Abadi"/>
              </a:rPr>
              <a:t>, </a:t>
            </a:r>
            <a:r>
              <a:rPr lang="en-US" sz="1100" dirty="0" err="1">
                <a:solidFill>
                  <a:schemeClr val="accent2"/>
                </a:solidFill>
                <a:latin typeface="Abadi"/>
              </a:rPr>
              <a:t>booster_version</a:t>
            </a:r>
            <a:r>
              <a:rPr lang="en-US" sz="1100" dirty="0">
                <a:solidFill>
                  <a:schemeClr val="accent2"/>
                </a:solidFill>
                <a:latin typeface="Abadi"/>
              </a:rPr>
              <a:t>, </a:t>
            </a:r>
            <a:r>
              <a:rPr lang="en-US" sz="1100" dirty="0" err="1">
                <a:solidFill>
                  <a:schemeClr val="accent2"/>
                </a:solidFill>
                <a:latin typeface="Abadi"/>
              </a:rPr>
              <a:t>launch_site</a:t>
            </a:r>
            <a:r>
              <a:rPr lang="en-US" sz="1100" dirty="0">
                <a:solidFill>
                  <a:schemeClr val="accent2"/>
                </a:solidFill>
                <a:latin typeface="Abadi"/>
              </a:rPr>
              <a:t> from cnm23816.spacexdataset where </a:t>
            </a:r>
            <a:r>
              <a:rPr lang="en-US" sz="1100" dirty="0" err="1">
                <a:solidFill>
                  <a:schemeClr val="accent2"/>
                </a:solidFill>
                <a:latin typeface="Abadi"/>
              </a:rPr>
              <a:t>landing__outcome</a:t>
            </a:r>
            <a:r>
              <a:rPr lang="en-US" sz="1100" dirty="0">
                <a:solidFill>
                  <a:schemeClr val="accent2"/>
                </a:solidFill>
                <a:latin typeface="Abadi"/>
              </a:rPr>
              <a:t> = 'Failure (drone ship)’ and year(DATE) = 2015 </a:t>
            </a:r>
            <a:r>
              <a:rPr lang="en-US" sz="1100" dirty="0">
                <a:solidFill>
                  <a:schemeClr val="accent3">
                    <a:lumMod val="25000"/>
                  </a:schemeClr>
                </a:solidFill>
                <a:latin typeface="Abadi"/>
              </a:rPr>
              <a:t>to List the failed </a:t>
            </a:r>
            <a:r>
              <a:rPr lang="en-US" sz="1100" dirty="0" err="1">
                <a:solidFill>
                  <a:schemeClr val="accent3">
                    <a:lumMod val="25000"/>
                  </a:schemeClr>
                </a:solidFill>
                <a:latin typeface="Abadi"/>
              </a:rPr>
              <a:t>landing_outcomes</a:t>
            </a:r>
            <a:r>
              <a:rPr lang="en-US" sz="11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1100" dirty="0">
                <a:solidFill>
                  <a:schemeClr val="accent2"/>
                </a:solidFill>
                <a:latin typeface="Abadi"/>
              </a:rPr>
              <a:t>select </a:t>
            </a:r>
            <a:r>
              <a:rPr lang="en-US" sz="1100" dirty="0" err="1">
                <a:solidFill>
                  <a:schemeClr val="accent2"/>
                </a:solidFill>
                <a:latin typeface="Abadi"/>
              </a:rPr>
              <a:t>landing__outcome</a:t>
            </a:r>
            <a:r>
              <a:rPr lang="en-US" sz="1100" dirty="0">
                <a:solidFill>
                  <a:schemeClr val="accent2"/>
                </a:solidFill>
                <a:latin typeface="Abadi"/>
              </a:rPr>
              <a:t>, COUNT(*) outcomes from cnm23816.spacexdataset where date between '2010-06-04' and '2017-03-20’ GROUP BY </a:t>
            </a:r>
            <a:r>
              <a:rPr lang="en-US" sz="1100" dirty="0" err="1">
                <a:solidFill>
                  <a:schemeClr val="accent2"/>
                </a:solidFill>
                <a:latin typeface="Abadi"/>
              </a:rPr>
              <a:t>landing__outcome</a:t>
            </a:r>
            <a:r>
              <a:rPr lang="en-US" sz="1100" dirty="0">
                <a:solidFill>
                  <a:schemeClr val="accent2"/>
                </a:solidFill>
                <a:latin typeface="Abadi"/>
              </a:rPr>
              <a:t> ORDER BY COUNT(*) DESC </a:t>
            </a:r>
            <a:r>
              <a:rPr lang="en-US" sz="1100" dirty="0">
                <a:solidFill>
                  <a:schemeClr val="accent3">
                    <a:lumMod val="25000"/>
                  </a:schemeClr>
                </a:solidFill>
                <a:latin typeface="Abadi"/>
              </a:rPr>
              <a:t>to Rank the count of landing outcomes (such as Failure (drone ship) or Success (ground pad)) between the date 2010-06-04 and 2017-03-20, in descending order</a:t>
            </a:r>
          </a:p>
          <a:p>
            <a:pPr>
              <a:lnSpc>
                <a:spcPct val="100000"/>
              </a:lnSpc>
              <a:spcBef>
                <a:spcPts val="1400"/>
              </a:spcBef>
            </a:pPr>
            <a:r>
              <a:rPr lang="en-US" sz="1100" dirty="0">
                <a:solidFill>
                  <a:schemeClr val="accent3">
                    <a:lumMod val="25000"/>
                  </a:schemeClr>
                </a:solidFill>
                <a:latin typeface="Abadi" panose="020B0604020104020204" pitchFamily="34" charset="0"/>
              </a:rPr>
              <a:t>The GitHub URL of the completed EDA with SQL notebook (</a:t>
            </a:r>
            <a:r>
              <a:rPr lang="en-US" sz="1100" dirty="0">
                <a:solidFill>
                  <a:schemeClr val="accent3">
                    <a:lumMod val="25000"/>
                  </a:schemeClr>
                </a:solidFill>
                <a:latin typeface="Abadi" panose="020B0604020104020204" pitchFamily="34" charset="0"/>
                <a:hlinkClick r:id="rId3"/>
              </a:rPr>
              <a:t>https://github.com/mangsmato/IBM-Applied-Data-Science-Capstone/blob/master/EDA%20with%20SQL.ipynb</a:t>
            </a:r>
            <a:r>
              <a:rPr lang="en-US" sz="1100" dirty="0">
                <a:solidFill>
                  <a:schemeClr val="accent3">
                    <a:lumMod val="25000"/>
                  </a:schemeClr>
                </a:solidFill>
                <a:latin typeface="Abadi" panose="020B0604020104020204" pitchFamily="34" charset="0"/>
              </a:rPr>
              <a:t>)</a:t>
            </a:r>
          </a:p>
          <a:p>
            <a:pPr>
              <a:lnSpc>
                <a:spcPct val="100000"/>
              </a:lnSpc>
              <a:spcBef>
                <a:spcPts val="1400"/>
              </a:spcBef>
            </a:pPr>
            <a:endParaRPr lang="en-US" sz="1100" dirty="0"/>
          </a:p>
          <a:p>
            <a:endParaRPr lang="en-US" sz="1100" dirty="0"/>
          </a:p>
          <a:p>
            <a:endParaRPr lang="en-US" sz="11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the following map objects to the folium map:</a:t>
            </a:r>
          </a:p>
          <a:p>
            <a:pPr lvl="1">
              <a:lnSpc>
                <a:spcPct val="100000"/>
              </a:lnSpc>
              <a:spcBef>
                <a:spcPts val="1400"/>
              </a:spcBef>
            </a:pPr>
            <a:r>
              <a:rPr lang="en-US" sz="1800" dirty="0">
                <a:solidFill>
                  <a:schemeClr val="accent3">
                    <a:lumMod val="25000"/>
                  </a:schemeClr>
                </a:solidFill>
                <a:latin typeface="Abadi" panose="020B0604020104020204" pitchFamily="34" charset="0"/>
              </a:rPr>
              <a:t>Added each site's location on a map using site's latitude and longitude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circle for each launch site in the data frame.</a:t>
            </a:r>
          </a:p>
          <a:p>
            <a:pPr lvl="1">
              <a:lnSpc>
                <a:spcPct val="100000"/>
              </a:lnSpc>
              <a:spcBef>
                <a:spcPts val="1400"/>
              </a:spcBef>
            </a:pPr>
            <a:r>
              <a:rPr lang="en-US" sz="1800" dirty="0">
                <a:solidFill>
                  <a:schemeClr val="accent3">
                    <a:lumMod val="25000"/>
                  </a:schemeClr>
                </a:solidFill>
                <a:latin typeface="Abadi" panose="020B0604020104020204" pitchFamily="34" charset="0"/>
              </a:rPr>
              <a:t>Created markers for all launch records. If a launch was successful (class=1), then we used a green marker and if a launch was failed, we used a red marker (class=0)</a:t>
            </a:r>
          </a:p>
          <a:p>
            <a:pPr lvl="1">
              <a:lnSpc>
                <a:spcPct val="100000"/>
              </a:lnSpc>
              <a:spcBef>
                <a:spcPts val="1400"/>
              </a:spcBef>
            </a:pPr>
            <a:r>
              <a:rPr lang="en-US" sz="1800" dirty="0">
                <a:solidFill>
                  <a:schemeClr val="accent3">
                    <a:lumMod val="25000"/>
                  </a:schemeClr>
                </a:solidFill>
                <a:latin typeface="Abadi" panose="020B0604020104020204" pitchFamily="34" charset="0"/>
              </a:rPr>
              <a:t>Drew lines between a launch site to its closest city, railway, highway, coastline to explore and analyze the proximities of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interactive map with Folium map (</a:t>
            </a:r>
            <a:r>
              <a:rPr lang="en-US" sz="2200" dirty="0">
                <a:solidFill>
                  <a:schemeClr val="accent3">
                    <a:lumMod val="25000"/>
                  </a:schemeClr>
                </a:solidFill>
                <a:latin typeface="Abadi" panose="020B0604020104020204" pitchFamily="34" charset="0"/>
                <a:hlinkClick r:id="rId3"/>
              </a:rPr>
              <a:t>https://github.com/mangsmato/IBM-Applied-Data-Science-Capstone/blob/master/Interactive%20Visual%20Analytics%20with%20Folium.ipynb</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Added the following plots/graphs and interactions to the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dropdown list to enable Launch Site selection. The default select value is for ALL sites.</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pie chart to show the total successful launches count for all sites. If a specific launch site was selected, show the Success vs. Failed counts for the site.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slider to select payload range</a:t>
            </a:r>
          </a:p>
          <a:p>
            <a:pPr lvl="1">
              <a:lnSpc>
                <a:spcPct val="100000"/>
              </a:lnSpc>
              <a:spcBef>
                <a:spcPts val="1400"/>
              </a:spcBef>
            </a:pPr>
            <a:r>
              <a:rPr lang="en-US" sz="1800" dirty="0">
                <a:solidFill>
                  <a:schemeClr val="accent3">
                    <a:lumMod val="25000"/>
                  </a:schemeClr>
                </a:solidFill>
                <a:latin typeface="Abadi" panose="020B0604020104020204" pitchFamily="34" charset="0"/>
              </a:rPr>
              <a:t>Added a scatter chart to show the correlation between payload and launch success</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a:t>
            </a:r>
            <a:r>
              <a:rPr lang="en-US" sz="2200" dirty="0">
                <a:solidFill>
                  <a:schemeClr val="accent3">
                    <a:lumMod val="25000"/>
                  </a:schemeClr>
                </a:solidFill>
                <a:latin typeface="Abadi" panose="020B0604020104020204" pitchFamily="34" charset="0"/>
                <a:hlinkClick r:id="rId3"/>
              </a:rPr>
              <a:t>https://github.com/mangsmato/IBM-Applied-Data-Science-Capstone/blob/master/spacex_dash_app.py</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71752"/>
            <a:ext cx="11033107" cy="515545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how you built, evaluated, improved, and found the best performing classification model</a:t>
            </a:r>
          </a:p>
          <a:p>
            <a:pPr lvl="1">
              <a:lnSpc>
                <a:spcPct val="100000"/>
              </a:lnSpc>
              <a:spcBef>
                <a:spcPts val="1400"/>
              </a:spcBef>
            </a:pPr>
            <a:r>
              <a:rPr lang="en-US" sz="1800" dirty="0">
                <a:solidFill>
                  <a:schemeClr val="accent3">
                    <a:lumMod val="25000"/>
                  </a:schemeClr>
                </a:solidFill>
                <a:latin typeface="Abadi" panose="020B0604020104020204" pitchFamily="34" charset="0"/>
              </a:rPr>
              <a:t>Imported key libraries (pandas, </a:t>
            </a:r>
            <a:r>
              <a:rPr lang="en-US" sz="1800" dirty="0" err="1">
                <a:solidFill>
                  <a:schemeClr val="accent3">
                    <a:lumMod val="25000"/>
                  </a:schemeClr>
                </a:solidFill>
                <a:latin typeface="Abadi" panose="020B0604020104020204" pitchFamily="34" charset="0"/>
              </a:rPr>
              <a:t>numpy</a:t>
            </a:r>
            <a:r>
              <a:rPr lang="en-US" sz="1800" dirty="0">
                <a:solidFill>
                  <a:schemeClr val="accent3">
                    <a:lumMod val="25000"/>
                  </a:schemeClr>
                </a:solidFill>
                <a:latin typeface="Abadi" panose="020B0604020104020204" pitchFamily="34" charset="0"/>
              </a:rPr>
              <a:t>, scikit-learn, matplotlib) and defined auxiliary functions.</a:t>
            </a:r>
          </a:p>
          <a:p>
            <a:pPr lvl="1">
              <a:lnSpc>
                <a:spcPct val="100000"/>
              </a:lnSpc>
              <a:spcBef>
                <a:spcPts val="1400"/>
              </a:spcBef>
            </a:pPr>
            <a:r>
              <a:rPr lang="en-US" sz="1800" dirty="0">
                <a:solidFill>
                  <a:schemeClr val="accent3">
                    <a:lumMod val="25000"/>
                  </a:schemeClr>
                </a:solidFill>
                <a:latin typeface="Abadi" panose="020B0604020104020204" pitchFamily="34" charset="0"/>
              </a:rPr>
              <a:t>Loaded the data using pandas library.</a:t>
            </a:r>
          </a:p>
          <a:p>
            <a:pPr lvl="1">
              <a:lnSpc>
                <a:spcPct val="100000"/>
              </a:lnSpc>
              <a:spcBef>
                <a:spcPts val="1400"/>
              </a:spcBef>
            </a:pPr>
            <a:r>
              <a:rPr lang="en-US" sz="1800" dirty="0">
                <a:solidFill>
                  <a:schemeClr val="accent3">
                    <a:lumMod val="25000"/>
                  </a:schemeClr>
                </a:solidFill>
                <a:latin typeface="Abadi" panose="020B0604020104020204" pitchFamily="34" charset="0"/>
              </a:rPr>
              <a:t>Split the data into features and labels. Standardized the 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Split the data into training and testing sets with 80% training and 20% testing.</a:t>
            </a:r>
          </a:p>
          <a:p>
            <a:pPr lvl="1">
              <a:lnSpc>
                <a:spcPct val="100000"/>
              </a:lnSpc>
              <a:spcBef>
                <a:spcPts val="1400"/>
              </a:spcBef>
            </a:pPr>
            <a:r>
              <a:rPr lang="en-US" sz="1800" dirty="0">
                <a:solidFill>
                  <a:schemeClr val="accent3">
                    <a:lumMod val="25000"/>
                  </a:schemeClr>
                </a:solidFill>
                <a:latin typeface="Abadi" panose="020B0604020104020204" pitchFamily="34" charset="0"/>
              </a:rPr>
              <a:t>Trained four classification models using the data: Logistic Regression, Support Vector Machines (SVM), Decision Tree, K Nearest Neighbors (KNN).</a:t>
            </a:r>
          </a:p>
          <a:p>
            <a:pPr lvl="1">
              <a:lnSpc>
                <a:spcPct val="100000"/>
              </a:lnSpc>
              <a:spcBef>
                <a:spcPts val="1400"/>
              </a:spcBef>
            </a:pPr>
            <a:r>
              <a:rPr lang="en-US" sz="1800" dirty="0">
                <a:solidFill>
                  <a:schemeClr val="accent3">
                    <a:lumMod val="25000"/>
                  </a:schemeClr>
                </a:solidFill>
                <a:latin typeface="Abadi" panose="020B0604020104020204" pitchFamily="34" charset="0"/>
              </a:rPr>
              <a:t>Used Grid Search CV to select best parameters for each model.</a:t>
            </a:r>
          </a:p>
          <a:p>
            <a:pPr lvl="1">
              <a:lnSpc>
                <a:spcPct val="100000"/>
              </a:lnSpc>
              <a:spcBef>
                <a:spcPts val="1400"/>
              </a:spcBef>
            </a:pPr>
            <a:r>
              <a:rPr lang="en-US" sz="1800" dirty="0">
                <a:solidFill>
                  <a:schemeClr val="accent3">
                    <a:lumMod val="25000"/>
                  </a:schemeClr>
                </a:solidFill>
                <a:latin typeface="Abadi" panose="020B0604020104020204" pitchFamily="34" charset="0"/>
              </a:rPr>
              <a:t>Using the confusion matrix picked the best model.</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the completed predictive analysis (</a:t>
            </a:r>
            <a:r>
              <a:rPr lang="en-US" sz="2200" dirty="0">
                <a:solidFill>
                  <a:schemeClr val="accent3">
                    <a:lumMod val="25000"/>
                  </a:schemeClr>
                </a:solidFill>
                <a:latin typeface="Abadi" panose="020B0604020104020204" pitchFamily="34" charset="0"/>
                <a:hlinkClick r:id="rId3"/>
              </a:rPr>
              <a:t>https://github.com/mangsmato/IBM-Applied-Data-Science-Capstone/blob/master/SpaceX_Machine%20Learning%20Prediction.ipynb</a:t>
            </a:r>
            <a:r>
              <a:rPr lang="en-US" sz="2200" dirty="0">
                <a:solidFill>
                  <a:schemeClr val="accent3">
                    <a:lumMod val="25000"/>
                  </a:schemeClr>
                </a:solidFill>
                <a:latin typeface="Abadi" panose="020B0604020104020204" pitchFamily="34" charset="0"/>
              </a:rPr>
              <a:t>)</a:t>
            </a:r>
          </a:p>
          <a:p>
            <a:pPr>
              <a:lnSpc>
                <a:spcPct val="100000"/>
              </a:lnSpc>
              <a:spcBef>
                <a:spcPts val="1400"/>
              </a:spcBef>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804337" cy="408896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BF4DFF03-C703-6037-C47C-25508695C761}"/>
              </a:ext>
            </a:extLst>
          </p:cNvPr>
          <p:cNvPicPr>
            <a:picLocks noChangeAspect="1"/>
          </p:cNvPicPr>
          <p:nvPr/>
        </p:nvPicPr>
        <p:blipFill>
          <a:blip r:embed="rId4"/>
          <a:stretch>
            <a:fillRect/>
          </a:stretch>
        </p:blipFill>
        <p:spPr>
          <a:xfrm>
            <a:off x="1174695" y="2173013"/>
            <a:ext cx="6353175" cy="1524000"/>
          </a:xfrm>
          <a:prstGeom prst="rect">
            <a:avLst/>
          </a:prstGeom>
        </p:spPr>
      </p:pic>
      <p:pic>
        <p:nvPicPr>
          <p:cNvPr id="6" name="Picture 5">
            <a:extLst>
              <a:ext uri="{FF2B5EF4-FFF2-40B4-BE49-F238E27FC236}">
                <a16:creationId xmlns:a16="http://schemas.microsoft.com/office/drawing/2014/main" id="{5E1C80EF-F9A2-5AA7-B354-01A3B001244F}"/>
              </a:ext>
            </a:extLst>
          </p:cNvPr>
          <p:cNvPicPr>
            <a:picLocks noChangeAspect="1"/>
          </p:cNvPicPr>
          <p:nvPr/>
        </p:nvPicPr>
        <p:blipFill>
          <a:blip r:embed="rId5"/>
          <a:stretch>
            <a:fillRect/>
          </a:stretch>
        </p:blipFill>
        <p:spPr>
          <a:xfrm>
            <a:off x="8274104" y="2001581"/>
            <a:ext cx="3371358" cy="2744554"/>
          </a:xfrm>
          <a:prstGeom prst="rect">
            <a:avLst/>
          </a:prstGeom>
        </p:spPr>
      </p:pic>
      <p:sp>
        <p:nvSpPr>
          <p:cNvPr id="9" name="TextBox 8">
            <a:extLst>
              <a:ext uri="{FF2B5EF4-FFF2-40B4-BE49-F238E27FC236}">
                <a16:creationId xmlns:a16="http://schemas.microsoft.com/office/drawing/2014/main" id="{4F0970B8-8E42-22AB-9800-9117B28B1633}"/>
              </a:ext>
            </a:extLst>
          </p:cNvPr>
          <p:cNvSpPr txBox="1"/>
          <p:nvPr/>
        </p:nvSpPr>
        <p:spPr>
          <a:xfrm>
            <a:off x="8274104" y="1465694"/>
            <a:ext cx="3183868" cy="369332"/>
          </a:xfrm>
          <a:prstGeom prst="rect">
            <a:avLst/>
          </a:prstGeom>
          <a:noFill/>
        </p:spPr>
        <p:txBody>
          <a:bodyPr wrap="square" rtlCol="0">
            <a:spAutoFit/>
          </a:bodyPr>
          <a:lstStyle/>
          <a:p>
            <a:r>
              <a:rPr lang="en-US" b="1" dirty="0"/>
              <a:t>Predictive analysis results.</a:t>
            </a:r>
          </a:p>
        </p:txBody>
      </p:sp>
      <p:pic>
        <p:nvPicPr>
          <p:cNvPr id="11" name="Picture 10">
            <a:extLst>
              <a:ext uri="{FF2B5EF4-FFF2-40B4-BE49-F238E27FC236}">
                <a16:creationId xmlns:a16="http://schemas.microsoft.com/office/drawing/2014/main" id="{364E69E2-E2BA-93DF-679E-2B0A6BD543AB}"/>
              </a:ext>
            </a:extLst>
          </p:cNvPr>
          <p:cNvPicPr>
            <a:picLocks noChangeAspect="1"/>
          </p:cNvPicPr>
          <p:nvPr/>
        </p:nvPicPr>
        <p:blipFill>
          <a:blip r:embed="rId6"/>
          <a:stretch>
            <a:fillRect/>
          </a:stretch>
        </p:blipFill>
        <p:spPr>
          <a:xfrm>
            <a:off x="1174696" y="4376402"/>
            <a:ext cx="4332726" cy="237785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430124"/>
            <a:ext cx="10592999" cy="3811588"/>
          </a:xfrm>
          <a:prstGeom prst="rect">
            <a:avLst/>
          </a:prstGeom>
        </p:spPr>
        <p:txBody>
          <a:bodyPr>
            <a:normAutofit fontScale="92500" lnSpcReduction="2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of Flight Number vs.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at CCAFS LC-40 is low compared to the other two launch sites (KSC LC-39A and VAFB SLC 4E) hence there's need to </a:t>
            </a:r>
            <a:r>
              <a:rPr lang="en-US" sz="2200" dirty="0" err="1">
                <a:solidFill>
                  <a:schemeClr val="accent3">
                    <a:lumMod val="25000"/>
                  </a:schemeClr>
                </a:solidFill>
                <a:latin typeface="Abadi" panose="020B0604020104020204" pitchFamily="34" charset="0"/>
              </a:rPr>
              <a:t>increrase</a:t>
            </a:r>
            <a:r>
              <a:rPr lang="en-US" sz="2200" dirty="0">
                <a:solidFill>
                  <a:schemeClr val="accent3">
                    <a:lumMod val="25000"/>
                  </a:schemeClr>
                </a:solidFill>
                <a:latin typeface="Abadi" panose="020B0604020104020204" pitchFamily="34" charset="0"/>
              </a:rPr>
              <a:t> the number of lights for the launch to be successful</a:t>
            </a:r>
          </a:p>
          <a:p>
            <a:pPr>
              <a:lnSpc>
                <a:spcPct val="100000"/>
              </a:lnSpc>
              <a:spcBef>
                <a:spcPts val="1400"/>
              </a:spcBef>
            </a:pPr>
            <a:r>
              <a:rPr lang="en-US" sz="2200" dirty="0">
                <a:solidFill>
                  <a:schemeClr val="accent3">
                    <a:lumMod val="25000"/>
                  </a:schemeClr>
                </a:solidFill>
                <a:latin typeface="Abadi" panose="020B0604020104020204" pitchFamily="34" charset="0"/>
              </a:rPr>
              <a:t>VAFB SLC 4E has the best success rate with a few flights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99E3E998-CE74-4C14-8713-1398E2731144}"/>
              </a:ext>
            </a:extLst>
          </p:cNvPr>
          <p:cNvPicPr>
            <a:picLocks noChangeAspect="1"/>
          </p:cNvPicPr>
          <p:nvPr/>
        </p:nvPicPr>
        <p:blipFill>
          <a:blip r:embed="rId3"/>
          <a:stretch>
            <a:fillRect/>
          </a:stretch>
        </p:blipFill>
        <p:spPr>
          <a:xfrm>
            <a:off x="864972" y="1717129"/>
            <a:ext cx="9286875" cy="201930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609478"/>
            <a:ext cx="11211782" cy="395581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scatter plot of Payload vs. Launch Site</a:t>
            </a:r>
          </a:p>
          <a:p>
            <a:pPr>
              <a:lnSpc>
                <a:spcPct val="100000"/>
              </a:lnSpc>
              <a:spcBef>
                <a:spcPts val="1400"/>
              </a:spcBef>
            </a:pPr>
            <a:endParaRPr lang="en-CA"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For the VAFB-SLC launch site there are no rockets launched for heavy payload mass (greater than 10000).</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C432C0B7-D0E2-EDA0-B0F8-ADB74C3E4D9C}"/>
              </a:ext>
            </a:extLst>
          </p:cNvPr>
          <p:cNvPicPr>
            <a:picLocks noChangeAspect="1"/>
          </p:cNvPicPr>
          <p:nvPr/>
        </p:nvPicPr>
        <p:blipFill>
          <a:blip r:embed="rId3"/>
          <a:stretch>
            <a:fillRect/>
          </a:stretch>
        </p:blipFill>
        <p:spPr>
          <a:xfrm>
            <a:off x="770011" y="2054116"/>
            <a:ext cx="9105900" cy="18669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604" y="1430473"/>
            <a:ext cx="4590266" cy="5075430"/>
          </a:xfrm>
          <a:prstGeom prst="rect">
            <a:avLst/>
          </a:prstGeom>
        </p:spPr>
        <p:txBody>
          <a:bodyPr>
            <a:noAutofit/>
          </a:bodyPr>
          <a:lstStyle/>
          <a:p>
            <a:pPr>
              <a:lnSpc>
                <a:spcPct val="100000"/>
              </a:lnSpc>
              <a:spcBef>
                <a:spcPts val="1400"/>
              </a:spcBef>
            </a:pPr>
            <a:r>
              <a:rPr lang="en-CA" sz="1400" dirty="0">
                <a:solidFill>
                  <a:schemeClr val="accent3">
                    <a:lumMod val="25000"/>
                  </a:schemeClr>
                </a:solidFill>
                <a:latin typeface="Abadi" panose="020B0604020104020204" pitchFamily="34" charset="0"/>
              </a:rPr>
              <a:t>A</a:t>
            </a:r>
            <a:r>
              <a:rPr lang="en-US" sz="1400" dirty="0">
                <a:solidFill>
                  <a:schemeClr val="accent3">
                    <a:lumMod val="25000"/>
                  </a:schemeClr>
                </a:solidFill>
                <a:latin typeface="Abadi" panose="020B0604020104020204" pitchFamily="34" charset="0"/>
              </a:rPr>
              <a:t>bar chart for the success rate of each orbit type</a:t>
            </a: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4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B9E61AF7-4D90-7B88-4C0C-D12D28ABCFFC}"/>
              </a:ext>
            </a:extLst>
          </p:cNvPr>
          <p:cNvPicPr>
            <a:picLocks noChangeAspect="1"/>
          </p:cNvPicPr>
          <p:nvPr/>
        </p:nvPicPr>
        <p:blipFill>
          <a:blip r:embed="rId3"/>
          <a:stretch>
            <a:fillRect/>
          </a:stretch>
        </p:blipFill>
        <p:spPr>
          <a:xfrm>
            <a:off x="1030178" y="2008297"/>
            <a:ext cx="3762375" cy="2505075"/>
          </a:xfrm>
          <a:prstGeom prst="rect">
            <a:avLst/>
          </a:prstGeom>
        </p:spPr>
      </p:pic>
      <p:sp>
        <p:nvSpPr>
          <p:cNvPr id="7" name="TextBox 6">
            <a:extLst>
              <a:ext uri="{FF2B5EF4-FFF2-40B4-BE49-F238E27FC236}">
                <a16:creationId xmlns:a16="http://schemas.microsoft.com/office/drawing/2014/main" id="{B5C878E1-0AF6-7757-9DA2-82A2FF0CC631}"/>
              </a:ext>
            </a:extLst>
          </p:cNvPr>
          <p:cNvSpPr txBox="1"/>
          <p:nvPr/>
        </p:nvSpPr>
        <p:spPr>
          <a:xfrm>
            <a:off x="5717628" y="1545021"/>
            <a:ext cx="5444194" cy="2164695"/>
          </a:xfrm>
          <a:prstGeom prst="rect">
            <a:avLst/>
          </a:prstGeom>
          <a:noFill/>
        </p:spPr>
        <p:txBody>
          <a:bodyPr wrap="square" rtlCol="0">
            <a:spAutoFit/>
          </a:bodyPr>
          <a:lstStyle/>
          <a:p>
            <a:pPr marL="285750"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The following orbits have a high success rate:</a:t>
            </a:r>
          </a:p>
          <a:p>
            <a:pPr marL="742950" lvl="1"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ES-L1</a:t>
            </a:r>
          </a:p>
          <a:p>
            <a:pPr marL="742950" lvl="1"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GEO</a:t>
            </a:r>
          </a:p>
          <a:p>
            <a:pPr marL="742950" lvl="1"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HEO</a:t>
            </a:r>
          </a:p>
          <a:p>
            <a:pPr marL="742950" lvl="1" indent="-285750">
              <a:lnSpc>
                <a:spcPct val="100000"/>
              </a:lnSpc>
              <a:spcBef>
                <a:spcPts val="1400"/>
              </a:spcBef>
              <a:buFont typeface="Arial" panose="020B0604020202020204" pitchFamily="34" charset="0"/>
              <a:buChar char="•"/>
            </a:pPr>
            <a:r>
              <a:rPr lang="en-US" sz="1400" dirty="0">
                <a:solidFill>
                  <a:schemeClr val="accent3">
                    <a:lumMod val="25000"/>
                  </a:schemeClr>
                </a:solidFill>
                <a:latin typeface="Abadi" panose="020B0604020104020204" pitchFamily="34" charset="0"/>
              </a:rPr>
              <a:t>SSO</a:t>
            </a:r>
          </a:p>
          <a:p>
            <a:endParaRPr lang="en-US" dirty="0"/>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97093"/>
            <a:ext cx="11001575" cy="462847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999F64A-CE04-B772-6291-391691CD0857}"/>
              </a:ext>
            </a:extLst>
          </p:cNvPr>
          <p:cNvPicPr>
            <a:picLocks noChangeAspect="1"/>
          </p:cNvPicPr>
          <p:nvPr/>
        </p:nvPicPr>
        <p:blipFill>
          <a:blip r:embed="rId3"/>
          <a:stretch>
            <a:fillRect/>
          </a:stretch>
        </p:blipFill>
        <p:spPr>
          <a:xfrm>
            <a:off x="985180" y="1737655"/>
            <a:ext cx="9191625" cy="29622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6645" y="1339409"/>
            <a:ext cx="11075147" cy="5087802"/>
          </a:xfrm>
          <a:prstGeom prst="rect">
            <a:avLst/>
          </a:prstGeom>
        </p:spPr>
        <p:txBody>
          <a:bodyPr>
            <a:normAutofit fontScale="85000" lnSpcReduction="20000"/>
          </a:bodyPr>
          <a:lstStyle/>
          <a:p>
            <a:pPr>
              <a:lnSpc>
                <a:spcPct val="100000"/>
              </a:lnSpc>
              <a:spcBef>
                <a:spcPts val="1400"/>
              </a:spcBef>
            </a:pPr>
            <a:r>
              <a:rPr lang="en-CA" sz="1600" dirty="0">
                <a:solidFill>
                  <a:schemeClr val="accent3">
                    <a:lumMod val="25000"/>
                  </a:schemeClr>
                </a:solidFill>
                <a:latin typeface="Abadi" panose="020B0604020104020204" pitchFamily="34" charset="0"/>
              </a:rPr>
              <a:t>A </a:t>
            </a:r>
            <a:r>
              <a:rPr lang="en-US" sz="1600" dirty="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16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1600" dirty="0">
                <a:solidFill>
                  <a:schemeClr val="accent3">
                    <a:lumMod val="25000"/>
                  </a:schemeClr>
                </a:solidFill>
                <a:latin typeface="Abadi" panose="020B0604020104020204" pitchFamily="34" charset="0"/>
              </a:rPr>
              <a:t>With heavy payloads the successful landing or positive landing rate are more for Polar, LEO and ISS.</a:t>
            </a:r>
          </a:p>
          <a:p>
            <a:pPr>
              <a:lnSpc>
                <a:spcPct val="100000"/>
              </a:lnSpc>
              <a:spcBef>
                <a:spcPts val="1400"/>
              </a:spcBef>
            </a:pPr>
            <a:r>
              <a:rPr lang="en-US" sz="1600" dirty="0">
                <a:solidFill>
                  <a:schemeClr val="accent3">
                    <a:lumMod val="25000"/>
                  </a:schemeClr>
                </a:solidFill>
                <a:latin typeface="Abadi" panose="020B0604020104020204" pitchFamily="34" charset="0"/>
              </a:rPr>
              <a:t>However for GTO we cannot distinguish this well as both positive landing rate and negative landing(unsuccessful mission) are both there here.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A600C88-ADBC-FC8E-3F4F-FBAA49803D27}"/>
              </a:ext>
            </a:extLst>
          </p:cNvPr>
          <p:cNvPicPr>
            <a:picLocks noChangeAspect="1"/>
          </p:cNvPicPr>
          <p:nvPr/>
        </p:nvPicPr>
        <p:blipFill>
          <a:blip r:embed="rId3"/>
          <a:stretch>
            <a:fillRect/>
          </a:stretch>
        </p:blipFill>
        <p:spPr>
          <a:xfrm>
            <a:off x="1080758" y="1700212"/>
            <a:ext cx="7381875" cy="345757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70970"/>
            <a:ext cx="11285355" cy="5048379"/>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 </a:t>
            </a:r>
            <a:r>
              <a:rPr lang="en-US" sz="2200" dirty="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since 2013 kept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CBAEE0E4-6426-AF95-DAD5-3C2F29C08FC4}"/>
              </a:ext>
            </a:extLst>
          </p:cNvPr>
          <p:cNvPicPr>
            <a:picLocks noChangeAspect="1"/>
          </p:cNvPicPr>
          <p:nvPr/>
        </p:nvPicPr>
        <p:blipFill>
          <a:blip r:embed="rId3"/>
          <a:stretch>
            <a:fillRect/>
          </a:stretch>
        </p:blipFill>
        <p:spPr>
          <a:xfrm>
            <a:off x="945603" y="1756048"/>
            <a:ext cx="5886450" cy="25050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unique launch sites: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41A6DA6C-2A02-5161-3EDD-81DD87477FA1}"/>
              </a:ext>
            </a:extLst>
          </p:cNvPr>
          <p:cNvPicPr>
            <a:picLocks noChangeAspect="1"/>
          </p:cNvPicPr>
          <p:nvPr/>
        </p:nvPicPr>
        <p:blipFill>
          <a:blip r:embed="rId3"/>
          <a:stretch>
            <a:fillRect/>
          </a:stretch>
        </p:blipFill>
        <p:spPr>
          <a:xfrm>
            <a:off x="997661" y="2281237"/>
            <a:ext cx="7379084" cy="3891376"/>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1846"/>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F84DB0-3F6C-7CEA-91E2-BFA2AAC6B982}"/>
              </a:ext>
            </a:extLst>
          </p:cNvPr>
          <p:cNvPicPr>
            <a:picLocks noChangeAspect="1"/>
          </p:cNvPicPr>
          <p:nvPr/>
        </p:nvPicPr>
        <p:blipFill>
          <a:blip r:embed="rId3"/>
          <a:stretch>
            <a:fillRect/>
          </a:stretch>
        </p:blipFill>
        <p:spPr>
          <a:xfrm>
            <a:off x="770010" y="2004519"/>
            <a:ext cx="10276361" cy="40651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4C1587BF-41EB-7CA2-0FE8-0A474B06A528}"/>
              </a:ext>
            </a:extLst>
          </p:cNvPr>
          <p:cNvPicPr>
            <a:picLocks noChangeAspect="1"/>
          </p:cNvPicPr>
          <p:nvPr/>
        </p:nvPicPr>
        <p:blipFill>
          <a:blip r:embed="rId3"/>
          <a:stretch>
            <a:fillRect/>
          </a:stretch>
        </p:blipFill>
        <p:spPr>
          <a:xfrm>
            <a:off x="888124" y="2332146"/>
            <a:ext cx="7267903" cy="34068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EE730BA-5DDE-2EA2-68FC-F10E892552A1}"/>
              </a:ext>
            </a:extLst>
          </p:cNvPr>
          <p:cNvPicPr>
            <a:picLocks noChangeAspect="1"/>
          </p:cNvPicPr>
          <p:nvPr/>
        </p:nvPicPr>
        <p:blipFill>
          <a:blip r:embed="rId3"/>
          <a:stretch>
            <a:fillRect/>
          </a:stretch>
        </p:blipFill>
        <p:spPr>
          <a:xfrm>
            <a:off x="770010" y="2291090"/>
            <a:ext cx="7944761" cy="36229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a:t>
            </a:r>
          </a:p>
          <a:p>
            <a:pPr marL="0" indent="0">
              <a:lnSpc>
                <a:spcPct val="100000"/>
              </a:lnSpc>
              <a:spcBef>
                <a:spcPts val="1400"/>
              </a:spcBef>
              <a:buNone/>
            </a:pP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3FE6BEF-0D7B-F758-8E1F-0E9C8A3C7F6D}"/>
              </a:ext>
            </a:extLst>
          </p:cNvPr>
          <p:cNvPicPr>
            <a:picLocks noChangeAspect="1"/>
          </p:cNvPicPr>
          <p:nvPr/>
        </p:nvPicPr>
        <p:blipFill>
          <a:blip r:embed="rId3"/>
          <a:stretch>
            <a:fillRect/>
          </a:stretch>
        </p:blipFill>
        <p:spPr>
          <a:xfrm>
            <a:off x="770011" y="2330505"/>
            <a:ext cx="8027148" cy="408062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8273"/>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2ED4A3A-3003-3EF7-8581-40559F3B016A}"/>
              </a:ext>
            </a:extLst>
          </p:cNvPr>
          <p:cNvPicPr>
            <a:picLocks noChangeAspect="1"/>
          </p:cNvPicPr>
          <p:nvPr/>
        </p:nvPicPr>
        <p:blipFill>
          <a:blip r:embed="rId3"/>
          <a:stretch>
            <a:fillRect/>
          </a:stretch>
        </p:blipFill>
        <p:spPr>
          <a:xfrm>
            <a:off x="770011" y="2235965"/>
            <a:ext cx="6250900" cy="378960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87096"/>
            <a:ext cx="10515600" cy="457767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involved coming up with a data science model that predicts whether a rocket will land successfully during the first launch. Successful first stage landing enables SpaceX to reuse it during the subsequent launches hence reducing the cost of rocket launches  by more than 100 million dollars.</a:t>
            </a:r>
          </a:p>
          <a:p>
            <a:pPr>
              <a:lnSpc>
                <a:spcPct val="100000"/>
              </a:lnSpc>
              <a:spcBef>
                <a:spcPts val="1400"/>
              </a:spcBef>
            </a:pPr>
            <a:r>
              <a:rPr lang="en-US" sz="2200" dirty="0">
                <a:solidFill>
                  <a:schemeClr val="accent3">
                    <a:lumMod val="25000"/>
                  </a:schemeClr>
                </a:solidFill>
                <a:latin typeface="Abadi" panose="020B0604020104020204" pitchFamily="34" charset="0"/>
              </a:rPr>
              <a:t>We collected data of the previous launches from the SpaceX website through their APIs to enable us predict the outcome of the launch. </a:t>
            </a:r>
          </a:p>
          <a:p>
            <a:pPr>
              <a:lnSpc>
                <a:spcPct val="100000"/>
              </a:lnSpc>
              <a:spcBef>
                <a:spcPts val="1400"/>
              </a:spcBef>
            </a:pPr>
            <a:r>
              <a:rPr lang="en-US" sz="2200" dirty="0">
                <a:solidFill>
                  <a:schemeClr val="accent3">
                    <a:lumMod val="25000"/>
                  </a:schemeClr>
                </a:solidFill>
                <a:latin typeface="Abadi" panose="020B0604020104020204" pitchFamily="34" charset="0"/>
              </a:rPr>
              <a:t>After cleaning the data we subjected it to four machine learning algorithms: Logistic Regression, Support Vector Machines, Decision Tree, and K Nearest Neighbors. </a:t>
            </a:r>
          </a:p>
          <a:p>
            <a:pPr>
              <a:lnSpc>
                <a:spcPct val="100000"/>
              </a:lnSpc>
              <a:spcBef>
                <a:spcPts val="1400"/>
              </a:spcBef>
            </a:pPr>
            <a:r>
              <a:rPr lang="en-US" sz="2200" dirty="0">
                <a:solidFill>
                  <a:schemeClr val="accent3">
                    <a:lumMod val="25000"/>
                  </a:schemeClr>
                </a:solidFill>
                <a:latin typeface="Abadi" panose="020B0604020104020204" pitchFamily="34" charset="0"/>
              </a:rPr>
              <a:t>All the algorithms gave higher accuracy except Decision Tree. Therefore the company could rely on either of the three models to predict whether the first launch will be successful or not.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77792"/>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failure mission outcomes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53C9C48-B841-4566-F418-3F590A2EDA1D}"/>
              </a:ext>
            </a:extLst>
          </p:cNvPr>
          <p:cNvPicPr>
            <a:picLocks noChangeAspect="1"/>
          </p:cNvPicPr>
          <p:nvPr/>
        </p:nvPicPr>
        <p:blipFill>
          <a:blip r:embed="rId3"/>
          <a:stretch>
            <a:fillRect/>
          </a:stretch>
        </p:blipFill>
        <p:spPr>
          <a:xfrm>
            <a:off x="770011" y="1759661"/>
            <a:ext cx="7259892" cy="470758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0967"/>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names of the booster which have carried the maximum payload mass.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5D3D7CAA-74B6-51EF-69F8-5A914EF2A462}"/>
              </a:ext>
            </a:extLst>
          </p:cNvPr>
          <p:cNvPicPr>
            <a:picLocks noChangeAspect="1"/>
          </p:cNvPicPr>
          <p:nvPr/>
        </p:nvPicPr>
        <p:blipFill>
          <a:blip r:embed="rId3"/>
          <a:stretch>
            <a:fillRect/>
          </a:stretch>
        </p:blipFill>
        <p:spPr>
          <a:xfrm>
            <a:off x="770011" y="1679087"/>
            <a:ext cx="3688194" cy="4640263"/>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4603" y="1377792"/>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1EC25588-C78E-B971-6AC3-233ED47556C4}"/>
              </a:ext>
            </a:extLst>
          </p:cNvPr>
          <p:cNvPicPr>
            <a:picLocks noChangeAspect="1"/>
          </p:cNvPicPr>
          <p:nvPr/>
        </p:nvPicPr>
        <p:blipFill>
          <a:blip r:embed="rId3"/>
          <a:stretch>
            <a:fillRect/>
          </a:stretch>
        </p:blipFill>
        <p:spPr>
          <a:xfrm>
            <a:off x="864602" y="2247900"/>
            <a:ext cx="8111231" cy="3853612"/>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count of landing outcomes (such as Failure (drone ship) or Success (ground pad)) between the date 2010-06-04 and 2017-03-20, in descending order</a:t>
            </a: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7CD4198D-D45E-6E10-833B-FEEEE47A18EB}"/>
              </a:ext>
            </a:extLst>
          </p:cNvPr>
          <p:cNvPicPr>
            <a:picLocks noChangeAspect="1"/>
          </p:cNvPicPr>
          <p:nvPr/>
        </p:nvPicPr>
        <p:blipFill>
          <a:blip r:embed="rId3"/>
          <a:stretch>
            <a:fillRect/>
          </a:stretch>
        </p:blipFill>
        <p:spPr>
          <a:xfrm>
            <a:off x="770010" y="2414100"/>
            <a:ext cx="4527203" cy="40351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88302"/>
            <a:ext cx="9745589" cy="4351338"/>
          </a:xfrm>
          <a:prstGeom prst="rect">
            <a:avLst/>
          </a:prstGeom>
        </p:spPr>
        <p:txBody>
          <a:bodyPr lIns="91440" tIns="45720" rIns="91440" bIns="45720" anchor="t">
            <a:normAutofit/>
          </a:bodyPr>
          <a:lstStyle/>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on the map</a:t>
            </a:r>
          </a:p>
        </p:txBody>
      </p:sp>
      <p:pic>
        <p:nvPicPr>
          <p:cNvPr id="6" name="Picture 5">
            <a:extLst>
              <a:ext uri="{FF2B5EF4-FFF2-40B4-BE49-F238E27FC236}">
                <a16:creationId xmlns:a16="http://schemas.microsoft.com/office/drawing/2014/main" id="{4611BE27-7E27-C299-CA02-72F0AA0B7BEA}"/>
              </a:ext>
            </a:extLst>
          </p:cNvPr>
          <p:cNvPicPr>
            <a:picLocks noChangeAspect="1"/>
          </p:cNvPicPr>
          <p:nvPr/>
        </p:nvPicPr>
        <p:blipFill>
          <a:blip r:embed="rId3"/>
          <a:stretch>
            <a:fillRect/>
          </a:stretch>
        </p:blipFill>
        <p:spPr>
          <a:xfrm>
            <a:off x="1776248" y="1430960"/>
            <a:ext cx="6938524" cy="488141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B8C1505B-C7D6-718D-6925-7AE952337E87}"/>
              </a:ext>
            </a:extLst>
          </p:cNvPr>
          <p:cNvPicPr>
            <a:picLocks noGrp="1" noChangeAspect="1"/>
          </p:cNvPicPr>
          <p:nvPr>
            <p:ph idx="4294967295"/>
          </p:nvPr>
        </p:nvPicPr>
        <p:blipFill>
          <a:blip r:embed="rId3"/>
          <a:stretch>
            <a:fillRect/>
          </a:stretch>
        </p:blipFill>
        <p:spPr>
          <a:xfrm>
            <a:off x="770010" y="1451364"/>
            <a:ext cx="9745589"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The success/failed launches for each site on the map</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93F39B46-7DE2-2FB5-198A-C80ADD207E95}"/>
              </a:ext>
            </a:extLst>
          </p:cNvPr>
          <p:cNvPicPr>
            <a:picLocks noGrp="1" noChangeAspect="1"/>
          </p:cNvPicPr>
          <p:nvPr>
            <p:ph idx="4294967295"/>
          </p:nvPr>
        </p:nvPicPr>
        <p:blipFill>
          <a:blip r:embed="rId3"/>
          <a:stretch>
            <a:fillRect/>
          </a:stretch>
        </p:blipFill>
        <p:spPr>
          <a:xfrm>
            <a:off x="770011" y="1450297"/>
            <a:ext cx="9740334" cy="48881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 The distances between a launch site to its proximities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68247E64-CADC-4B1C-F8D1-69C4AD8868FC}"/>
              </a:ext>
            </a:extLst>
          </p:cNvPr>
          <p:cNvPicPr>
            <a:picLocks noChangeAspect="1"/>
          </p:cNvPicPr>
          <p:nvPr/>
        </p:nvPicPr>
        <p:blipFill>
          <a:blip r:embed="rId3"/>
          <a:stretch>
            <a:fillRect/>
          </a:stretch>
        </p:blipFill>
        <p:spPr>
          <a:xfrm>
            <a:off x="914892" y="1500844"/>
            <a:ext cx="6295205" cy="464129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97964"/>
            <a:ext cx="10629904" cy="4821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a:t>
            </a:r>
          </a:p>
          <a:p>
            <a:pPr>
              <a:spcBef>
                <a:spcPts val="1400"/>
              </a:spcBef>
            </a:pPr>
            <a:r>
              <a:rPr lang="en-US" sz="2200" dirty="0">
                <a:solidFill>
                  <a:schemeClr val="accent3">
                    <a:lumMod val="25000"/>
                  </a:schemeClr>
                </a:solidFill>
                <a:latin typeface="Abadi" panose="020B0604020104020204" pitchFamily="34" charset="0"/>
              </a:rPr>
              <a:t>Therefore if we can determine if the first stage will land, we can determine the cost of a launch. This information can be used if an alternate company wants to bid against space X for a rocket launch. </a:t>
            </a:r>
          </a:p>
          <a:p>
            <a:pPr>
              <a:spcBef>
                <a:spcPts val="1400"/>
              </a:spcBef>
            </a:pPr>
            <a:r>
              <a:rPr lang="en-US" sz="2200" dirty="0">
                <a:solidFill>
                  <a:schemeClr val="accent3">
                    <a:lumMod val="25000"/>
                  </a:schemeClr>
                </a:solidFill>
                <a:latin typeface="Abadi" panose="020B0604020104020204" pitchFamily="34" charset="0"/>
              </a:rPr>
              <a:t>In this project, we created a machine learning pipeline to predict if the first stage will land given the data from the previous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408608F0-0BCF-24E9-8D13-D7CF7ED66B65}"/>
              </a:ext>
            </a:extLst>
          </p:cNvPr>
          <p:cNvPicPr>
            <a:picLocks noChangeAspect="1"/>
          </p:cNvPicPr>
          <p:nvPr/>
        </p:nvPicPr>
        <p:blipFill>
          <a:blip r:embed="rId3"/>
          <a:stretch>
            <a:fillRect/>
          </a:stretch>
        </p:blipFill>
        <p:spPr>
          <a:xfrm>
            <a:off x="770010" y="1399223"/>
            <a:ext cx="6597741" cy="486771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7" name="Content Placeholder 6">
            <a:extLst>
              <a:ext uri="{FF2B5EF4-FFF2-40B4-BE49-F238E27FC236}">
                <a16:creationId xmlns:a16="http://schemas.microsoft.com/office/drawing/2014/main" id="{93056C8F-93B3-A47A-8D1D-38F85C4939F3}"/>
              </a:ext>
            </a:extLst>
          </p:cNvPr>
          <p:cNvPicPr>
            <a:picLocks noGrp="1" noChangeAspect="1"/>
          </p:cNvPicPr>
          <p:nvPr>
            <p:ph idx="4294967295"/>
          </p:nvPr>
        </p:nvPicPr>
        <p:blipFill>
          <a:blip r:embed="rId3"/>
          <a:stretch>
            <a:fillRect/>
          </a:stretch>
        </p:blipFill>
        <p:spPr>
          <a:xfrm>
            <a:off x="734027" y="1674234"/>
            <a:ext cx="10551583" cy="4408545"/>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32769" y="1296189"/>
            <a:ext cx="10515600" cy="5131022"/>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 built model accuracy for all built classification models, in a bar chart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All the models except Decision Tree performed well with an accuracy of 83%</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CD3AC19-606C-4B7E-2446-D62C7894E0A0}"/>
              </a:ext>
            </a:extLst>
          </p:cNvPr>
          <p:cNvPicPr>
            <a:picLocks noChangeAspect="1"/>
          </p:cNvPicPr>
          <p:nvPr/>
        </p:nvPicPr>
        <p:blipFill>
          <a:blip r:embed="rId3"/>
          <a:stretch>
            <a:fillRect/>
          </a:stretch>
        </p:blipFill>
        <p:spPr>
          <a:xfrm>
            <a:off x="1867885" y="1698773"/>
            <a:ext cx="5429250" cy="3990975"/>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79745"/>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7576E35-75BC-0B2F-8357-9A84D58B027D}"/>
              </a:ext>
            </a:extLst>
          </p:cNvPr>
          <p:cNvPicPr>
            <a:picLocks noChangeAspect="1"/>
          </p:cNvPicPr>
          <p:nvPr/>
        </p:nvPicPr>
        <p:blipFill>
          <a:blip r:embed="rId3"/>
          <a:stretch>
            <a:fillRect/>
          </a:stretch>
        </p:blipFill>
        <p:spPr>
          <a:xfrm>
            <a:off x="770012" y="2071200"/>
            <a:ext cx="4926596" cy="416937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192"/>
            <a:ext cx="10687961" cy="380053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can rely on either Logistic Regression, Support Vector Machines or K-Nearest Neighbors classifiers to predict whether the first launch will be successful or not.</a:t>
            </a:r>
          </a:p>
          <a:p>
            <a:pPr>
              <a:lnSpc>
                <a:spcPct val="100000"/>
              </a:lnSpc>
              <a:spcBef>
                <a:spcPts val="1400"/>
              </a:spcBef>
            </a:pPr>
            <a:r>
              <a:rPr lang="en-US" sz="2200" dirty="0">
                <a:solidFill>
                  <a:schemeClr val="accent3">
                    <a:lumMod val="25000"/>
                  </a:schemeClr>
                </a:solidFill>
                <a:latin typeface="Abadi" panose="020B0604020104020204" pitchFamily="34" charset="0"/>
              </a:rPr>
              <a:t>However more model improvement techniques such as feature engineering, data wrangling,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need to be performed to increase the accuracy of the models. </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Relevant assets like Python code snippets, SQL queries, charts, Notebook outputs, or data sets created during this project.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pic>
        <p:nvPicPr>
          <p:cNvPr id="7" name="Picture 6">
            <a:extLst>
              <a:ext uri="{FF2B5EF4-FFF2-40B4-BE49-F238E27FC236}">
                <a16:creationId xmlns:a16="http://schemas.microsoft.com/office/drawing/2014/main" id="{61CDC28B-6FB4-6309-CDD8-13578A947F3F}"/>
              </a:ext>
            </a:extLst>
          </p:cNvPr>
          <p:cNvPicPr>
            <a:picLocks noChangeAspect="1"/>
          </p:cNvPicPr>
          <p:nvPr/>
        </p:nvPicPr>
        <p:blipFill>
          <a:blip r:embed="rId4"/>
          <a:stretch>
            <a:fillRect/>
          </a:stretch>
        </p:blipFill>
        <p:spPr>
          <a:xfrm>
            <a:off x="812053" y="2553559"/>
            <a:ext cx="8528762" cy="4113978"/>
          </a:xfrm>
          <a:prstGeom prst="rect">
            <a:avLst/>
          </a:prstGeom>
        </p:spPr>
      </p:pic>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753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accent3">
                    <a:lumMod val="25000"/>
                  </a:schemeClr>
                </a:solidFill>
                <a:latin typeface="Abadi"/>
              </a:rPr>
              <a:t>We collected data  on the characteristics of the Falcon 9 rockets from SpaceX website using their APIS.</a:t>
            </a:r>
          </a:p>
          <a:p>
            <a:pPr lvl="1">
              <a:lnSpc>
                <a:spcPct val="120000"/>
              </a:lnSpc>
              <a:spcBef>
                <a:spcPts val="1400"/>
              </a:spcBef>
            </a:pPr>
            <a:r>
              <a:rPr lang="en-US" sz="8800" dirty="0">
                <a:solidFill>
                  <a:schemeClr val="accent3">
                    <a:lumMod val="25000"/>
                  </a:schemeClr>
                </a:solidFill>
                <a:latin typeface="Abadi"/>
              </a:rPr>
              <a:t>We also collected Falcon 9 historical launch records from a Wikipedia page by performing web scraping.</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9200" dirty="0">
                <a:solidFill>
                  <a:schemeClr val="accent3">
                    <a:lumMod val="25000"/>
                  </a:schemeClr>
                </a:solidFill>
                <a:latin typeface="Abadi"/>
              </a:rPr>
              <a:t>We replaced missing values in the Payload column with the average mass of the payload</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One set of data about characteristics of Falcon 9 rockets was collected from SpaceX website using their own APIs.</a:t>
            </a:r>
          </a:p>
          <a:p>
            <a:pPr>
              <a:lnSpc>
                <a:spcPct val="100000"/>
              </a:lnSpc>
              <a:spcBef>
                <a:spcPts val="1400"/>
              </a:spcBef>
            </a:pPr>
            <a:r>
              <a:rPr lang="en-US" sz="2200" dirty="0">
                <a:solidFill>
                  <a:schemeClr val="accent3">
                    <a:lumMod val="25000"/>
                  </a:schemeClr>
                </a:solidFill>
                <a:latin typeface="Abadi" panose="020B0604020104020204" pitchFamily="34" charset="0"/>
              </a:rPr>
              <a:t>Data on historical launches whether they were successful or not was collected from Wikipedia through web scrapping.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39918"/>
            <a:ext cx="4640263" cy="4585656"/>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SpaceX website has several API end points that we accessed to get the needed information:</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3"/>
              </a:rPr>
              <a:t>Rockets</a:t>
            </a:r>
            <a:r>
              <a:rPr lang="en-US" sz="1400" dirty="0">
                <a:solidFill>
                  <a:schemeClr val="accent3">
                    <a:lumMod val="25000"/>
                  </a:schemeClr>
                </a:solidFill>
                <a:latin typeface="Abadi" panose="020B0604020104020204" pitchFamily="34" charset="0"/>
              </a:rPr>
              <a:t> API gives the booster name</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4"/>
              </a:rPr>
              <a:t>Launchpads</a:t>
            </a:r>
            <a:r>
              <a:rPr lang="en-US" sz="1400" dirty="0">
                <a:solidFill>
                  <a:schemeClr val="accent3">
                    <a:lumMod val="25000"/>
                  </a:schemeClr>
                </a:solidFill>
                <a:latin typeface="Abadi" panose="020B0604020104020204" pitchFamily="34" charset="0"/>
              </a:rPr>
              <a:t> API gives the site being used, the longitude, and the latitude</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5"/>
              </a:rPr>
              <a:t>Payloads</a:t>
            </a:r>
            <a:r>
              <a:rPr lang="en-US" sz="1400" dirty="0">
                <a:solidFill>
                  <a:schemeClr val="accent3">
                    <a:lumMod val="25000"/>
                  </a:schemeClr>
                </a:solidFill>
                <a:latin typeface="Abadi" panose="020B0604020104020204" pitchFamily="34" charset="0"/>
              </a:rPr>
              <a:t> API gives the mass of the payload and the orbit that it is going to</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6"/>
              </a:rPr>
              <a:t>Cores</a:t>
            </a:r>
            <a:r>
              <a:rPr lang="en-US" sz="1400" dirty="0">
                <a:solidFill>
                  <a:schemeClr val="accent3">
                    <a:lumMod val="25000"/>
                  </a:schemeClr>
                </a:solidFill>
                <a:latin typeface="Abadi" panose="020B0604020104020204" pitchFamily="34" charset="0"/>
              </a:rPr>
              <a:t> API gives the core data about the rocket</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7"/>
              </a:rPr>
              <a:t>Past</a:t>
            </a:r>
            <a:r>
              <a:rPr lang="en-US" sz="1400" dirty="0">
                <a:solidFill>
                  <a:schemeClr val="accent3">
                    <a:lumMod val="25000"/>
                  </a:schemeClr>
                </a:solidFill>
                <a:latin typeface="Abadi" panose="020B0604020104020204" pitchFamily="34" charset="0"/>
              </a:rPr>
              <a:t> API gives the past launch data</a:t>
            </a:r>
            <a:endParaRPr lang="en-US" sz="14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panose="020B0604020104020204" pitchFamily="34" charset="0"/>
              </a:rPr>
              <a:t>The GitHub URL of the completed SpaceX API calls notebook (</a:t>
            </a:r>
            <a:r>
              <a:rPr lang="en-US" sz="1400" dirty="0">
                <a:solidFill>
                  <a:schemeClr val="accent3">
                    <a:lumMod val="25000"/>
                  </a:schemeClr>
                </a:solidFill>
                <a:latin typeface="Abadi" panose="020B0604020104020204" pitchFamily="34" charset="0"/>
                <a:hlinkClick r:id="rId8"/>
              </a:rPr>
              <a:t>https://github.com/mangsmato/IBM-Applied-Data-Science-Capstone/blob/master/Data%20Collection%20API.ipynb</a:t>
            </a:r>
            <a:r>
              <a:rPr lang="en-US" sz="1400" dirty="0">
                <a:solidFill>
                  <a:schemeClr val="accent3">
                    <a:lumMod val="25000"/>
                  </a:schemeClr>
                </a:solidFill>
                <a:latin typeface="Abadi" panose="020B0604020104020204" pitchFamily="34" charset="0"/>
              </a:rPr>
              <a:t>) </a:t>
            </a:r>
          </a:p>
          <a:p>
            <a:endParaRPr lang="en-US" sz="1400" dirty="0"/>
          </a:p>
          <a:p>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3CC6FAAE-8B2A-62E6-2CE5-A9B44AD3A24F}"/>
              </a:ext>
            </a:extLst>
          </p:cNvPr>
          <p:cNvSpPr/>
          <p:nvPr/>
        </p:nvSpPr>
        <p:spPr>
          <a:xfrm>
            <a:off x="6369269" y="1912883"/>
            <a:ext cx="1954924" cy="882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7">
                  <a:extLst>
                    <a:ext uri="{A12FA001-AC4F-418D-AE19-62706E023703}">
                      <ahyp:hlinkClr xmlns:ahyp="http://schemas.microsoft.com/office/drawing/2018/hyperlinkcolor" val="tx"/>
                    </a:ext>
                  </a:extLst>
                </a:hlinkClick>
              </a:rPr>
              <a:t>SpaceX website</a:t>
            </a:r>
            <a:endParaRPr lang="en-US" dirty="0">
              <a:solidFill>
                <a:schemeClr val="bg1"/>
              </a:solidFill>
            </a:endParaRPr>
          </a:p>
        </p:txBody>
      </p:sp>
      <p:sp>
        <p:nvSpPr>
          <p:cNvPr id="7" name="Rectangle: Rounded Corners 6">
            <a:extLst>
              <a:ext uri="{FF2B5EF4-FFF2-40B4-BE49-F238E27FC236}">
                <a16:creationId xmlns:a16="http://schemas.microsoft.com/office/drawing/2014/main" id="{7F78333C-7354-89EC-B790-5C41ED330E87}"/>
              </a:ext>
            </a:extLst>
          </p:cNvPr>
          <p:cNvSpPr/>
          <p:nvPr/>
        </p:nvSpPr>
        <p:spPr>
          <a:xfrm>
            <a:off x="6526923" y="4414345"/>
            <a:ext cx="2396359" cy="126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on Falcon 9 rocket (booster version, payload, launch site, </a:t>
            </a:r>
            <a:r>
              <a:rPr lang="en-US" dirty="0" err="1"/>
              <a:t>etc</a:t>
            </a:r>
            <a:r>
              <a:rPr lang="en-US" dirty="0"/>
              <a:t>)</a:t>
            </a:r>
          </a:p>
        </p:txBody>
      </p:sp>
      <p:cxnSp>
        <p:nvCxnSpPr>
          <p:cNvPr id="9" name="Straight Arrow Connector 8">
            <a:extLst>
              <a:ext uri="{FF2B5EF4-FFF2-40B4-BE49-F238E27FC236}">
                <a16:creationId xmlns:a16="http://schemas.microsoft.com/office/drawing/2014/main" id="{B6E6A3A2-4FE2-DEBF-33D4-8B27D67B5D72}"/>
              </a:ext>
            </a:extLst>
          </p:cNvPr>
          <p:cNvCxnSpPr>
            <a:stCxn id="2" idx="4"/>
          </p:cNvCxnSpPr>
          <p:nvPr/>
        </p:nvCxnSpPr>
        <p:spPr>
          <a:xfrm>
            <a:off x="7346731" y="2795752"/>
            <a:ext cx="10510" cy="161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4923EA-91F2-7BA6-3331-CBE9016A152B}"/>
              </a:ext>
            </a:extLst>
          </p:cNvPr>
          <p:cNvCxnSpPr>
            <a:cxnSpLocks/>
            <a:stCxn id="2" idx="5"/>
          </p:cNvCxnSpPr>
          <p:nvPr/>
        </p:nvCxnSpPr>
        <p:spPr>
          <a:xfrm>
            <a:off x="8037901" y="2666459"/>
            <a:ext cx="44554" cy="174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EC35B51-C64F-29AF-9D8C-7D7517A879AA}"/>
              </a:ext>
            </a:extLst>
          </p:cNvPr>
          <p:cNvCxnSpPr>
            <a:stCxn id="2" idx="3"/>
          </p:cNvCxnSpPr>
          <p:nvPr/>
        </p:nvCxnSpPr>
        <p:spPr>
          <a:xfrm>
            <a:off x="6655561" y="2666459"/>
            <a:ext cx="39529" cy="174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C21A9B-B644-6181-1EFC-2D6E28A69DF8}"/>
              </a:ext>
            </a:extLst>
          </p:cNvPr>
          <p:cNvSpPr txBox="1"/>
          <p:nvPr/>
        </p:nvSpPr>
        <p:spPr>
          <a:xfrm>
            <a:off x="6876832" y="3079531"/>
            <a:ext cx="1205623" cy="369332"/>
          </a:xfrm>
          <a:prstGeom prst="rect">
            <a:avLst/>
          </a:prstGeom>
          <a:noFill/>
        </p:spPr>
        <p:txBody>
          <a:bodyPr wrap="square" rtlCol="0">
            <a:spAutoFit/>
          </a:bodyPr>
          <a:lstStyle/>
          <a:p>
            <a:r>
              <a:rPr lang="en-US" dirty="0"/>
              <a:t>API Calls</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17602" y="1358403"/>
            <a:ext cx="3932238" cy="4640760"/>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Using requests and </a:t>
            </a:r>
            <a:r>
              <a:rPr lang="en-US" sz="1800" dirty="0" err="1">
                <a:solidFill>
                  <a:schemeClr val="accent3">
                    <a:lumMod val="25000"/>
                  </a:schemeClr>
                </a:solidFill>
                <a:latin typeface="Abadi"/>
              </a:rPr>
              <a:t>BeatifulSoup</a:t>
            </a:r>
            <a:r>
              <a:rPr lang="en-US" sz="1800" dirty="0">
                <a:solidFill>
                  <a:schemeClr val="accent3">
                    <a:lumMod val="25000"/>
                  </a:schemeClr>
                </a:solidFill>
                <a:latin typeface="Abadi"/>
              </a:rPr>
              <a:t> libraries we  performed web scraping to collect Falcon 9 historical launch records from a Wikipedia page titled </a:t>
            </a:r>
            <a:r>
              <a:rPr lang="en-US" sz="1800" dirty="0">
                <a:solidFill>
                  <a:schemeClr val="accent3">
                    <a:lumMod val="25000"/>
                  </a:schemeClr>
                </a:solidFill>
                <a:latin typeface="Abadi"/>
                <a:hlinkClick r:id="rId3"/>
              </a:rPr>
              <a:t>List of Falcon 9 and Falcon Heavy launches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GitHub URL of the completed web scraping notebook (</a:t>
            </a:r>
            <a:r>
              <a:rPr lang="en-US" sz="1800" dirty="0">
                <a:solidFill>
                  <a:schemeClr val="accent3">
                    <a:lumMod val="25000"/>
                  </a:schemeClr>
                </a:solidFill>
                <a:latin typeface="Abadi" panose="020B0604020104020204" pitchFamily="34" charset="0"/>
                <a:hlinkClick r:id="rId4"/>
              </a:rPr>
              <a:t>https://github.com/mangsmato/IBM-Applied-Data-Science-Capstone/blob/master/Data%20Collection%20with%20Web%20Scraping.ipynb</a:t>
            </a:r>
            <a:r>
              <a:rPr lang="en-US" sz="18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Oval 4">
            <a:extLst>
              <a:ext uri="{FF2B5EF4-FFF2-40B4-BE49-F238E27FC236}">
                <a16:creationId xmlns:a16="http://schemas.microsoft.com/office/drawing/2014/main" id="{42205EF7-D95E-2893-2A47-D5AAD884907D}"/>
              </a:ext>
            </a:extLst>
          </p:cNvPr>
          <p:cNvSpPr/>
          <p:nvPr/>
        </p:nvSpPr>
        <p:spPr>
          <a:xfrm>
            <a:off x="6369269" y="1912883"/>
            <a:ext cx="1954924" cy="882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5">
                  <a:extLst>
                    <a:ext uri="{A12FA001-AC4F-418D-AE19-62706E023703}">
                      <ahyp:hlinkClr xmlns:ahyp="http://schemas.microsoft.com/office/drawing/2018/hyperlinkcolor" val="tx"/>
                    </a:ext>
                  </a:extLst>
                </a:hlinkClick>
              </a:rPr>
              <a:t>Wikipedia page</a:t>
            </a:r>
            <a:endParaRPr lang="en-US" dirty="0">
              <a:solidFill>
                <a:schemeClr val="bg1"/>
              </a:solidFill>
            </a:endParaRPr>
          </a:p>
        </p:txBody>
      </p:sp>
      <p:sp>
        <p:nvSpPr>
          <p:cNvPr id="7" name="Rectangle: Rounded Corners 6">
            <a:extLst>
              <a:ext uri="{FF2B5EF4-FFF2-40B4-BE49-F238E27FC236}">
                <a16:creationId xmlns:a16="http://schemas.microsoft.com/office/drawing/2014/main" id="{B910B7F9-E355-B40A-9C29-62F311A202F8}"/>
              </a:ext>
            </a:extLst>
          </p:cNvPr>
          <p:cNvSpPr/>
          <p:nvPr/>
        </p:nvSpPr>
        <p:spPr>
          <a:xfrm>
            <a:off x="6526923" y="4414345"/>
            <a:ext cx="2396359" cy="126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Historical Falcon 9 launches</a:t>
            </a:r>
          </a:p>
        </p:txBody>
      </p:sp>
      <p:cxnSp>
        <p:nvCxnSpPr>
          <p:cNvPr id="8" name="Straight Arrow Connector 7">
            <a:extLst>
              <a:ext uri="{FF2B5EF4-FFF2-40B4-BE49-F238E27FC236}">
                <a16:creationId xmlns:a16="http://schemas.microsoft.com/office/drawing/2014/main" id="{6FA6A8AC-49A2-18BA-3172-69734DE52E1B}"/>
              </a:ext>
            </a:extLst>
          </p:cNvPr>
          <p:cNvCxnSpPr>
            <a:stCxn id="5" idx="4"/>
          </p:cNvCxnSpPr>
          <p:nvPr/>
        </p:nvCxnSpPr>
        <p:spPr>
          <a:xfrm>
            <a:off x="7346731" y="2795752"/>
            <a:ext cx="10510" cy="161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BE147C2-756F-D698-DBDB-40DB0154BCB3}"/>
              </a:ext>
            </a:extLst>
          </p:cNvPr>
          <p:cNvCxnSpPr>
            <a:cxnSpLocks/>
            <a:stCxn id="5" idx="5"/>
          </p:cNvCxnSpPr>
          <p:nvPr/>
        </p:nvCxnSpPr>
        <p:spPr>
          <a:xfrm>
            <a:off x="8037901" y="2666459"/>
            <a:ext cx="44554" cy="174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4262A-6C38-83CD-7290-B1778D51BCE8}"/>
              </a:ext>
            </a:extLst>
          </p:cNvPr>
          <p:cNvCxnSpPr>
            <a:stCxn id="5" idx="3"/>
          </p:cNvCxnSpPr>
          <p:nvPr/>
        </p:nvCxnSpPr>
        <p:spPr>
          <a:xfrm>
            <a:off x="6655561" y="2666459"/>
            <a:ext cx="39529" cy="174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526DC96-070C-A155-3AEA-0FD86113624A}"/>
              </a:ext>
            </a:extLst>
          </p:cNvPr>
          <p:cNvSpPr txBox="1"/>
          <p:nvPr/>
        </p:nvSpPr>
        <p:spPr>
          <a:xfrm>
            <a:off x="6655561" y="3079531"/>
            <a:ext cx="1626037" cy="369332"/>
          </a:xfrm>
          <a:prstGeom prst="rect">
            <a:avLst/>
          </a:prstGeom>
          <a:noFill/>
        </p:spPr>
        <p:txBody>
          <a:bodyPr wrap="square" rtlCol="0">
            <a:spAutoFit/>
          </a:bodyPr>
          <a:lstStyle/>
          <a:p>
            <a:r>
              <a:rPr lang="en-US" dirty="0"/>
              <a:t>Web scrapping</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258</TotalTime>
  <Words>2487</Words>
  <Application>Microsoft Office PowerPoint</Application>
  <PresentationFormat>Widescreen</PresentationFormat>
  <Paragraphs>279</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ADMIN</cp:lastModifiedBy>
  <cp:revision>373</cp:revision>
  <dcterms:created xsi:type="dcterms:W3CDTF">2021-04-29T18:58:34Z</dcterms:created>
  <dcterms:modified xsi:type="dcterms:W3CDTF">2022-09-19T17:52:42Z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